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21"/>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376" r:id="rId16"/>
    <p:sldId id="272" r:id="rId17"/>
    <p:sldId id="273" r:id="rId18"/>
    <p:sldId id="274" r:id="rId19"/>
    <p:sldId id="275" r:id="rId20"/>
    <p:sldId id="276" r:id="rId21"/>
    <p:sldId id="258"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52"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4" autoAdjust="0"/>
  </p:normalViewPr>
  <p:slideViewPr>
    <p:cSldViewPr>
      <p:cViewPr varScale="1">
        <p:scale>
          <a:sx n="72" d="100"/>
          <a:sy n="72"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31610260-FE3A-44B3-97CA-83B9FFDC9423}" type="datetimeFigureOut">
              <a:rPr lang="en-US" smtClean="0"/>
              <a:t>3/22/2012</a:t>
            </a:fld>
            <a:endParaRPr lang="en-US"/>
          </a:p>
        </p:txBody>
      </p:sp>
      <p:sp>
        <p:nvSpPr>
          <p:cNvPr id="4" name="页脚占位符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US"/>
          </a:p>
        </p:txBody>
      </p:sp>
      <p:sp>
        <p:nvSpPr>
          <p:cNvPr id="5" name="灯片编号占位符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D479EE85-DCC9-4BBE-B676-AF755064924B}"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2"/>
      </p:bgRef>
    </p:bg>
    <p:spTree>
      <p:nvGrpSpPr>
        <p:cNvPr id="1" name=""/>
        <p:cNvGrpSpPr/>
        <p:nvPr/>
      </p:nvGrpSpPr>
      <p:grpSpPr>
        <a:xfrm>
          <a:off x="0" y="0"/>
          <a:ext cx="0" cy="0"/>
          <a:chOff x="0" y="0"/>
          <a:chExt cx="0" cy="0"/>
        </a:xfrm>
      </p:grpSpPr>
      <p:sp>
        <p:nvSpPr>
          <p:cNvPr id="7" name="矩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2362200" y="4038600"/>
            <a:ext cx="6477000" cy="1828800"/>
          </a:xfrm>
        </p:spPr>
        <p:txBody>
          <a:bodyPr anchor="b"/>
          <a:lstStyle>
            <a:lvl1pPr>
              <a:defRPr cap="all" baseline="0"/>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59F3A98-016E-432D-9251-36B008A664D0}" type="datetimeFigureOut">
              <a:rPr lang="en-US" smtClean="0"/>
              <a:pPr/>
              <a:t>3/22/2012</a:t>
            </a:fld>
            <a:endParaRPr lang="en-US"/>
          </a:p>
        </p:txBody>
      </p:sp>
      <p:sp>
        <p:nvSpPr>
          <p:cNvPr id="17" name="页脚占位符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灯片编号占位符 28"/>
          <p:cNvSpPr>
            <a:spLocks noGrp="1"/>
          </p:cNvSpPr>
          <p:nvPr>
            <p:ph type="sldNum" sz="quarter" idx="12"/>
          </p:nvPr>
        </p:nvSpPr>
        <p:spPr>
          <a:xfrm>
            <a:off x="8001000" y="228600"/>
            <a:ext cx="838200" cy="381000"/>
          </a:xfrm>
        </p:spPr>
        <p:txBody>
          <a:bodyPr/>
          <a:lstStyle>
            <a:lvl1pPr>
              <a:defRPr>
                <a:solidFill>
                  <a:schemeClr val="tx2"/>
                </a:solidFill>
              </a:defRPr>
            </a:lvl1pPr>
          </a:lstStyle>
          <a:p>
            <a:fld id="{9106B736-4D8D-4C7A-A0D6-D875AF79DE3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59F3A98-016E-432D-9251-36B008A664D0}" type="datetimeFigureOut">
              <a:rPr lang="en-US" smtClean="0"/>
              <a:pPr/>
              <a:t>3/22/2012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9106B736-4D8D-4C7A-A0D6-D875AF79DE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bg>
      <p:bgRef idx="1001">
        <a:schemeClr val="bg1"/>
      </p:bgRef>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53200" y="609600"/>
            <a:ext cx="2057400" cy="55165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609600"/>
            <a:ext cx="5562600" cy="551656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6553200" y="6248402"/>
            <a:ext cx="2209800" cy="365125"/>
          </a:xfrm>
        </p:spPr>
        <p:txBody>
          <a:bodyPr/>
          <a:lstStyle/>
          <a:p>
            <a:fld id="{E59F3A98-016E-432D-9251-36B008A664D0}" type="datetimeFigureOut">
              <a:rPr lang="en-US" smtClean="0"/>
              <a:pPr/>
              <a:t>3/22/2012</a:t>
            </a:fld>
            <a:endParaRPr lang="en-US"/>
          </a:p>
        </p:txBody>
      </p:sp>
      <p:sp>
        <p:nvSpPr>
          <p:cNvPr id="5" name="页脚占位符 4"/>
          <p:cNvSpPr>
            <a:spLocks noGrp="1"/>
          </p:cNvSpPr>
          <p:nvPr>
            <p:ph type="ftr" sz="quarter" idx="11"/>
          </p:nvPr>
        </p:nvSpPr>
        <p:spPr>
          <a:xfrm>
            <a:off x="457201" y="6248207"/>
            <a:ext cx="5573483" cy="365125"/>
          </a:xfrm>
        </p:spPr>
        <p:txBody>
          <a:bodyPr/>
          <a:lstStyle/>
          <a:p>
            <a:endParaRPr lang="en-US"/>
          </a:p>
        </p:txBody>
      </p:sp>
      <p:sp>
        <p:nvSpPr>
          <p:cNvPr id="7" name="矩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矩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矩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灯片编号占位符 5"/>
          <p:cNvSpPr>
            <a:spLocks noGrp="1"/>
          </p:cNvSpPr>
          <p:nvPr>
            <p:ph type="sldNum" sz="quarter" idx="12"/>
          </p:nvPr>
        </p:nvSpPr>
        <p:spPr>
          <a:xfrm rot="5400000">
            <a:off x="5989638" y="144462"/>
            <a:ext cx="533400" cy="244476"/>
          </a:xfrm>
        </p:spPr>
        <p:txBody>
          <a:bodyPr/>
          <a:lstStyle/>
          <a:p>
            <a:fld id="{9106B736-4D8D-4C7A-A0D6-D875AF79DE3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12648" y="228600"/>
            <a:ext cx="8153400" cy="990600"/>
          </a:xfrm>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E59F3A98-016E-432D-9251-36B008A664D0}" type="datetimeFigureOut">
              <a:rPr lang="en-US" smtClean="0"/>
              <a:pPr/>
              <a:t>3/22/2012</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lvl1pPr>
              <a:defRPr>
                <a:solidFill>
                  <a:srgbClr val="FFFFFF"/>
                </a:solidFill>
              </a:defRPr>
            </a:lvl1pPr>
          </a:lstStyle>
          <a:p>
            <a:fld id="{9106B736-4D8D-4C7A-A0D6-D875AF79DE3B}" type="slidenum">
              <a:rPr lang="en-US" smtClean="0"/>
              <a:pPr/>
              <a:t>‹#›</a:t>
            </a:fld>
            <a:endParaRPr lang="en-US"/>
          </a:p>
        </p:txBody>
      </p:sp>
      <p:sp>
        <p:nvSpPr>
          <p:cNvPr id="8" name="内容占位符 7"/>
          <p:cNvSpPr>
            <a:spLocks noGrp="1"/>
          </p:cNvSpPr>
          <p:nvPr>
            <p:ph sz="quarter" idx="1"/>
          </p:nvPr>
        </p:nvSpPr>
        <p:spPr>
          <a:xfrm>
            <a:off x="612648" y="1600200"/>
            <a:ext cx="8153400" cy="44958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7" name="矩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E59F3A98-016E-432D-9251-36B008A664D0}" type="datetimeFigureOut">
              <a:rPr lang="en-US" smtClean="0"/>
              <a:pPr/>
              <a:t>3/22/2012</a:t>
            </a:fld>
            <a:endParaRPr lang="en-US"/>
          </a:p>
        </p:txBody>
      </p:sp>
      <p:sp>
        <p:nvSpPr>
          <p:cNvPr id="13" name="灯片编号占位符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106B736-4D8D-4C7A-A0D6-D875AF79DE3B}" type="slidenum">
              <a:rPr lang="en-US" smtClean="0"/>
              <a:pPr/>
              <a:t>‹#›</a:t>
            </a:fld>
            <a:endParaRPr lang="en-US"/>
          </a:p>
        </p:txBody>
      </p:sp>
      <p:sp>
        <p:nvSpPr>
          <p:cNvPr id="14" name="页脚占位符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9" name="内容占位符 8"/>
          <p:cNvSpPr>
            <a:spLocks noGrp="1"/>
          </p:cNvSpPr>
          <p:nvPr>
            <p:ph sz="quarter" idx="1"/>
          </p:nvPr>
        </p:nvSpPr>
        <p:spPr>
          <a:xfrm>
            <a:off x="609600" y="1589567"/>
            <a:ext cx="38862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844901" y="1589567"/>
            <a:ext cx="38862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8" name="日期占位符 7"/>
          <p:cNvSpPr>
            <a:spLocks noGrp="1"/>
          </p:cNvSpPr>
          <p:nvPr>
            <p:ph type="dt" sz="half" idx="15"/>
          </p:nvPr>
        </p:nvSpPr>
        <p:spPr/>
        <p:txBody>
          <a:bodyPr rtlCol="0"/>
          <a:lstStyle/>
          <a:p>
            <a:fld id="{E59F3A98-016E-432D-9251-36B008A664D0}" type="datetimeFigureOut">
              <a:rPr lang="en-US" smtClean="0"/>
              <a:pPr/>
              <a:t>3/22/2012</a:t>
            </a:fld>
            <a:endParaRPr lang="en-US"/>
          </a:p>
        </p:txBody>
      </p:sp>
      <p:sp>
        <p:nvSpPr>
          <p:cNvPr id="10" name="灯片编号占位符 9"/>
          <p:cNvSpPr>
            <a:spLocks noGrp="1"/>
          </p:cNvSpPr>
          <p:nvPr>
            <p:ph type="sldNum" sz="quarter" idx="16"/>
          </p:nvPr>
        </p:nvSpPr>
        <p:spPr/>
        <p:txBody>
          <a:bodyPr rtlCol="0"/>
          <a:lstStyle/>
          <a:p>
            <a:fld id="{9106B736-4D8D-4C7A-A0D6-D875AF79DE3B}" type="slidenum">
              <a:rPr lang="en-US" smtClean="0"/>
              <a:pPr/>
              <a:t>‹#›</a:t>
            </a:fld>
            <a:endParaRPr lang="en-US"/>
          </a:p>
        </p:txBody>
      </p:sp>
      <p:sp>
        <p:nvSpPr>
          <p:cNvPr id="12" name="页脚占位符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3400" y="273050"/>
            <a:ext cx="8153400" cy="869950"/>
          </a:xfrm>
        </p:spPr>
        <p:txBody>
          <a:bodyPr anchor="ctr"/>
          <a:lstStyle>
            <a:lvl1pPr>
              <a:defRPr/>
            </a:lvl1pPr>
          </a:lstStyle>
          <a:p>
            <a:r>
              <a:rPr kumimoji="0" lang="zh-CN" altLang="en-US" smtClean="0"/>
              <a:t>单击此处编辑母版标题样式</a:t>
            </a:r>
            <a:endParaRPr kumimoji="0" lang="en-US"/>
          </a:p>
        </p:txBody>
      </p:sp>
      <p:sp>
        <p:nvSpPr>
          <p:cNvPr id="11" name="内容占位符 10"/>
          <p:cNvSpPr>
            <a:spLocks noGrp="1"/>
          </p:cNvSpPr>
          <p:nvPr>
            <p:ph sz="quarter" idx="2"/>
          </p:nvPr>
        </p:nvSpPr>
        <p:spPr>
          <a:xfrm>
            <a:off x="609600" y="2438400"/>
            <a:ext cx="3886200" cy="35814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800600" y="2438400"/>
            <a:ext cx="3886200" cy="35814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5"/>
          </p:nvPr>
        </p:nvSpPr>
        <p:spPr/>
        <p:txBody>
          <a:bodyPr rtlCol="0"/>
          <a:lstStyle/>
          <a:p>
            <a:fld id="{E59F3A98-016E-432D-9251-36B008A664D0}" type="datetimeFigureOut">
              <a:rPr lang="en-US" smtClean="0"/>
              <a:pPr/>
              <a:t>3/22/2012</a:t>
            </a:fld>
            <a:endParaRPr lang="en-US"/>
          </a:p>
        </p:txBody>
      </p:sp>
      <p:sp>
        <p:nvSpPr>
          <p:cNvPr id="12" name="灯片编号占位符 11"/>
          <p:cNvSpPr>
            <a:spLocks noGrp="1"/>
          </p:cNvSpPr>
          <p:nvPr>
            <p:ph type="sldNum" sz="quarter" idx="16"/>
          </p:nvPr>
        </p:nvSpPr>
        <p:spPr/>
        <p:txBody>
          <a:bodyPr rtlCol="0"/>
          <a:lstStyle/>
          <a:p>
            <a:fld id="{9106B736-4D8D-4C7A-A0D6-D875AF79DE3B}" type="slidenum">
              <a:rPr lang="en-US" smtClean="0"/>
              <a:pPr/>
              <a:t>‹#›</a:t>
            </a:fld>
            <a:endParaRPr lang="en-US"/>
          </a:p>
        </p:txBody>
      </p:sp>
      <p:sp>
        <p:nvSpPr>
          <p:cNvPr id="14" name="页脚占位符 13"/>
          <p:cNvSpPr>
            <a:spLocks noGrp="1"/>
          </p:cNvSpPr>
          <p:nvPr>
            <p:ph type="ftr" sz="quarter" idx="17"/>
          </p:nvPr>
        </p:nvSpPr>
        <p:spPr/>
        <p:txBody>
          <a:bodyPr rtlCol="0"/>
          <a:lstStyle/>
          <a:p>
            <a:endParaRPr lang="en-US"/>
          </a:p>
        </p:txBody>
      </p:sp>
      <p:sp>
        <p:nvSpPr>
          <p:cNvPr id="16" name="文本占位符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5" name="文本占位符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59F3A98-016E-432D-9251-36B008A664D0}" type="datetimeFigureOut">
              <a:rPr lang="en-US" smtClean="0"/>
              <a:pPr/>
              <a:t>3/22/2012</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lvl1pPr>
              <a:defRPr>
                <a:solidFill>
                  <a:srgbClr val="FFFFFF"/>
                </a:solidFill>
              </a:defRPr>
            </a:lvl1pPr>
          </a:lstStyle>
          <a:p>
            <a:fld id="{9106B736-4D8D-4C7A-A0D6-D875AF79DE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9F3A98-016E-432D-9251-36B008A664D0}" type="datetimeFigureOut">
              <a:rPr lang="en-US" smtClean="0"/>
              <a:pPr/>
              <a:t>3/22/2012</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a:xfrm>
            <a:off x="0" y="6248400"/>
            <a:ext cx="533400" cy="381000"/>
          </a:xfrm>
        </p:spPr>
        <p:txBody>
          <a:bodyPr/>
          <a:lstStyle>
            <a:lvl1pPr>
              <a:defRPr>
                <a:solidFill>
                  <a:schemeClr val="tx2"/>
                </a:solidFill>
              </a:defRPr>
            </a:lvl1pPr>
          </a:lstStyle>
          <a:p>
            <a:fld id="{9106B736-4D8D-4C7A-A0D6-D875AF79DE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8077200" cy="869950"/>
          </a:xfrm>
        </p:spPr>
        <p:txBody>
          <a:bodyPr anchor="ctr"/>
          <a:lstStyle>
            <a:lvl1pPr algn="l">
              <a:buNone/>
              <a:defRPr sz="4400" b="0"/>
            </a:lvl1p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E59F3A98-016E-432D-9251-36B008A664D0}" type="datetimeFigureOut">
              <a:rPr lang="en-US" smtClean="0"/>
              <a:pPr/>
              <a:t>3/22/2012</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lvl1pPr>
              <a:defRPr>
                <a:solidFill>
                  <a:srgbClr val="FFFFFF"/>
                </a:solidFill>
              </a:defRPr>
            </a:lvl1pPr>
          </a:lstStyle>
          <a:p>
            <a:fld id="{9106B736-4D8D-4C7A-A0D6-D875AF79DE3B}" type="slidenum">
              <a:rPr lang="en-US" smtClean="0"/>
              <a:pPr/>
              <a:t>‹#›</a:t>
            </a:fld>
            <a:endParaRPr lang="en-US"/>
          </a:p>
        </p:txBody>
      </p:sp>
      <p:sp>
        <p:nvSpPr>
          <p:cNvPr id="3" name="文本占位符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9" name="内容占位符 8"/>
          <p:cNvSpPr>
            <a:spLocks noGrp="1"/>
          </p:cNvSpPr>
          <p:nvPr>
            <p:ph sz="quarter" idx="1"/>
          </p:nvPr>
        </p:nvSpPr>
        <p:spPr>
          <a:xfrm>
            <a:off x="2362200" y="1752600"/>
            <a:ext cx="6400800" cy="44196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3">
        <a:schemeClr val="bg2"/>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CN" altLang="en-US" smtClean="0"/>
              <a:t>单击此处编辑母版文本样式</a:t>
            </a:r>
          </a:p>
        </p:txBody>
      </p:sp>
      <p:sp>
        <p:nvSpPr>
          <p:cNvPr id="8" name="矩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zh-CN" altLang="en-US" smtClean="0"/>
              <a:t>单击此处编辑母版标题样式</a:t>
            </a:r>
            <a:endParaRPr kumimoji="0" lang="en-US"/>
          </a:p>
        </p:txBody>
      </p:sp>
      <p:sp>
        <p:nvSpPr>
          <p:cNvPr id="11" name="矩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期占位符 11"/>
          <p:cNvSpPr>
            <a:spLocks noGrp="1"/>
          </p:cNvSpPr>
          <p:nvPr>
            <p:ph type="dt" sz="half" idx="10"/>
          </p:nvPr>
        </p:nvSpPr>
        <p:spPr>
          <a:xfrm>
            <a:off x="6248400" y="6248400"/>
            <a:ext cx="2667000" cy="365125"/>
          </a:xfrm>
        </p:spPr>
        <p:txBody>
          <a:bodyPr rtlCol="0"/>
          <a:lstStyle/>
          <a:p>
            <a:fld id="{E59F3A98-016E-432D-9251-36B008A664D0}" type="datetimeFigureOut">
              <a:rPr lang="en-US" smtClean="0"/>
              <a:pPr/>
              <a:t>3/22/2012</a:t>
            </a:fld>
            <a:endParaRPr lang="en-US"/>
          </a:p>
        </p:txBody>
      </p:sp>
      <p:sp>
        <p:nvSpPr>
          <p:cNvPr id="13" name="灯片编号占位符 12"/>
          <p:cNvSpPr>
            <a:spLocks noGrp="1"/>
          </p:cNvSpPr>
          <p:nvPr>
            <p:ph type="sldNum" sz="quarter" idx="11"/>
          </p:nvPr>
        </p:nvSpPr>
        <p:spPr>
          <a:xfrm>
            <a:off x="0" y="4667249"/>
            <a:ext cx="1447800" cy="663578"/>
          </a:xfrm>
        </p:spPr>
        <p:txBody>
          <a:bodyPr rtlCol="0"/>
          <a:lstStyle>
            <a:lvl1pPr>
              <a:defRPr sz="2800"/>
            </a:lvl1pPr>
          </a:lstStyle>
          <a:p>
            <a:fld id="{9106B736-4D8D-4C7A-A0D6-D875AF79DE3B}" type="slidenum">
              <a:rPr lang="en-US" smtClean="0"/>
              <a:pPr/>
              <a:t>‹#›</a:t>
            </a:fld>
            <a:endParaRPr lang="en-US"/>
          </a:p>
        </p:txBody>
      </p:sp>
      <p:sp>
        <p:nvSpPr>
          <p:cNvPr id="14" name="页脚占位符 13"/>
          <p:cNvSpPr>
            <a:spLocks noGrp="1"/>
          </p:cNvSpPr>
          <p:nvPr>
            <p:ph type="ftr" sz="quarter" idx="12"/>
          </p:nvPr>
        </p:nvSpPr>
        <p:spPr>
          <a:xfrm>
            <a:off x="1600200" y="6248206"/>
            <a:ext cx="4572000" cy="365125"/>
          </a:xfrm>
        </p:spPr>
        <p:txBody>
          <a:bodyPr rtlCol="0"/>
          <a:lstStyle/>
          <a:p>
            <a:endParaRPr lang="en-US"/>
          </a:p>
        </p:txBody>
      </p:sp>
      <p:sp>
        <p:nvSpPr>
          <p:cNvPr id="3" name="图片占位符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zh-CN" altLang="en-US" smtClean="0"/>
              <a:t>单击图标添加图片</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609600" y="228600"/>
            <a:ext cx="8153400" cy="9906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59F3A98-016E-432D-9251-36B008A664D0}" type="datetimeFigureOut">
              <a:rPr lang="en-US" smtClean="0"/>
              <a:pPr/>
              <a:t>3/22/2012</a:t>
            </a:fld>
            <a:endParaRPr lang="en-US"/>
          </a:p>
        </p:txBody>
      </p:sp>
      <p:sp>
        <p:nvSpPr>
          <p:cNvPr id="3" name="页脚占位符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矩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灯片编号占位符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106B736-4D8D-4C7A-A0D6-D875AF79DE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81000" y="359898"/>
            <a:ext cx="8458200" cy="3831102"/>
          </a:xfrm>
        </p:spPr>
        <p:txBody>
          <a:bodyPr>
            <a:noAutofit/>
          </a:bodyPr>
          <a:lstStyle/>
          <a:p>
            <a:pPr algn="ctr"/>
            <a:r>
              <a:rPr lang="zh-CN" altLang="en-US" sz="6000" b="1" dirty="0" smtClean="0">
                <a:latin typeface="微软雅黑" pitchFamily="34" charset="-122"/>
                <a:ea typeface="微软雅黑" pitchFamily="34" charset="-122"/>
              </a:rPr>
              <a:t>门徒培训 </a:t>
            </a:r>
            <a:r>
              <a:rPr lang="en-US" altLang="zh-CN" sz="6000" dirty="0" smtClean="0">
                <a:latin typeface="微软雅黑" pitchFamily="34" charset="-122"/>
                <a:ea typeface="微软雅黑" pitchFamily="34" charset="-122"/>
              </a:rPr>
              <a:t/>
            </a:r>
            <a:br>
              <a:rPr lang="en-US" altLang="zh-CN" sz="6000" dirty="0" smtClean="0">
                <a:latin typeface="微软雅黑" pitchFamily="34" charset="-122"/>
                <a:ea typeface="微软雅黑" pitchFamily="34" charset="-122"/>
              </a:rPr>
            </a:br>
            <a:r>
              <a:rPr lang="en-US" altLang="zh-CN" sz="6000" dirty="0" smtClean="0">
                <a:latin typeface="微软雅黑" pitchFamily="34" charset="-122"/>
                <a:ea typeface="微软雅黑" pitchFamily="34" charset="-122"/>
              </a:rPr>
              <a:t/>
            </a:r>
            <a:br>
              <a:rPr lang="en-US" altLang="zh-CN" sz="6000" dirty="0" smtClean="0">
                <a:latin typeface="微软雅黑" pitchFamily="34" charset="-122"/>
                <a:ea typeface="微软雅黑" pitchFamily="34" charset="-122"/>
              </a:rPr>
            </a:br>
            <a:r>
              <a:rPr lang="en-US" altLang="zh-CN" sz="6000" dirty="0" smtClean="0">
                <a:latin typeface="Algerian" pitchFamily="82" charset="0"/>
              </a:rPr>
              <a:t>Discipleship</a:t>
            </a:r>
            <a:endParaRPr lang="en-US" sz="6000" dirty="0">
              <a:latin typeface="Algerian" pitchFamily="82" charset="0"/>
            </a:endParaRPr>
          </a:p>
        </p:txBody>
      </p:sp>
      <p:sp>
        <p:nvSpPr>
          <p:cNvPr id="3" name="副标题 2"/>
          <p:cNvSpPr>
            <a:spLocks noGrp="1"/>
          </p:cNvSpPr>
          <p:nvPr>
            <p:ph type="subTitle" idx="1"/>
          </p:nvPr>
        </p:nvSpPr>
        <p:spPr>
          <a:xfrm>
            <a:off x="762000" y="4267200"/>
            <a:ext cx="8305800" cy="2468637"/>
          </a:xfrm>
        </p:spPr>
        <p:txBody>
          <a:bodyPr>
            <a:normAutofit/>
          </a:bodyPr>
          <a:lstStyle/>
          <a:p>
            <a:pPr algn="ctr"/>
            <a:r>
              <a:rPr lang="zh-CN" altLang="en-US" dirty="0" smtClean="0">
                <a:latin typeface="微软雅黑" pitchFamily="34" charset="-122"/>
                <a:ea typeface="微软雅黑" pitchFamily="34" charset="-122"/>
              </a:rPr>
              <a:t>作者：</a:t>
            </a:r>
            <a:r>
              <a:rPr lang="en-US" altLang="zh-CN" dirty="0" smtClean="0">
                <a:latin typeface="微软雅黑" pitchFamily="34" charset="-122"/>
                <a:ea typeface="微软雅黑" pitchFamily="34" charset="-122"/>
              </a:rPr>
              <a:t>Dr. </a:t>
            </a:r>
            <a:r>
              <a:rPr lang="en-US" dirty="0" smtClean="0">
                <a:latin typeface="微软雅黑" pitchFamily="34" charset="-122"/>
                <a:ea typeface="微软雅黑" pitchFamily="34" charset="-122"/>
              </a:rPr>
              <a:t>Allen </a:t>
            </a:r>
            <a:r>
              <a:rPr lang="en-US" dirty="0" err="1" smtClean="0">
                <a:latin typeface="微软雅黑" pitchFamily="34" charset="-122"/>
                <a:ea typeface="微软雅黑" pitchFamily="34" charset="-122"/>
              </a:rPr>
              <a:t>Coppedge</a:t>
            </a:r>
            <a:r>
              <a:rPr lang="zh-CN" altLang="en-US" dirty="0" smtClean="0">
                <a:latin typeface="微软雅黑" pitchFamily="34" charset="-122"/>
                <a:ea typeface="微软雅黑" pitchFamily="34" charset="-122"/>
              </a:rPr>
              <a:t> </a:t>
            </a:r>
            <a:endParaRPr lang="en-US" altLang="zh-CN" dirty="0" smtClean="0">
              <a:latin typeface="微软雅黑" pitchFamily="34" charset="-122"/>
              <a:ea typeface="微软雅黑" pitchFamily="34" charset="-122"/>
            </a:endParaRPr>
          </a:p>
          <a:p>
            <a:pPr algn="ctr"/>
            <a:r>
              <a:rPr lang="zh-CN" altLang="en-US" dirty="0" smtClean="0">
                <a:latin typeface="微软雅黑" pitchFamily="34" charset="-122"/>
                <a:ea typeface="微软雅黑" pitchFamily="34" charset="-122"/>
              </a:rPr>
              <a:t>讲员：</a:t>
            </a:r>
            <a:r>
              <a:rPr lang="en-US" altLang="zh-CN" dirty="0" smtClean="0">
                <a:latin typeface="微软雅黑" pitchFamily="34" charset="-122"/>
                <a:ea typeface="微软雅黑" pitchFamily="34" charset="-122"/>
              </a:rPr>
              <a:t>Dr.</a:t>
            </a:r>
            <a:r>
              <a:rPr lang="zh-CN" altLang="en-US" dirty="0" smtClean="0">
                <a:latin typeface="微软雅黑" pitchFamily="34" charset="-122"/>
                <a:ea typeface="微软雅黑" pitchFamily="34" charset="-122"/>
              </a:rPr>
              <a:t> </a:t>
            </a:r>
            <a:r>
              <a:rPr lang="en-US" altLang="zh-CN" dirty="0" smtClean="0">
                <a:latin typeface="微软雅黑" pitchFamily="34" charset="-122"/>
                <a:ea typeface="微软雅黑" pitchFamily="34" charset="-122"/>
              </a:rPr>
              <a:t>R.</a:t>
            </a:r>
            <a:r>
              <a:rPr lang="zh-CN" altLang="en-US" dirty="0" smtClean="0">
                <a:latin typeface="微软雅黑" pitchFamily="34" charset="-122"/>
                <a:ea typeface="微软雅黑" pitchFamily="34" charset="-122"/>
              </a:rPr>
              <a:t> </a:t>
            </a:r>
            <a:r>
              <a:rPr lang="en-US" altLang="zh-CN" dirty="0" err="1" smtClean="0">
                <a:latin typeface="微软雅黑" pitchFamily="34" charset="-122"/>
                <a:ea typeface="微软雅黑" pitchFamily="34" charset="-122"/>
              </a:rPr>
              <a:t>Bickert</a:t>
            </a:r>
            <a:endParaRPr lang="en-US" dirty="0">
              <a:latin typeface="微软雅黑" pitchFamily="34" charset="-122"/>
              <a:ea typeface="微软雅黑"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92500" lnSpcReduction="10000"/>
          </a:bodyPr>
          <a:lstStyle/>
          <a:p>
            <a:pPr>
              <a:buNone/>
            </a:pPr>
            <a:r>
              <a:rPr lang="en-US" altLang="zh-CN" dirty="0" smtClean="0"/>
              <a:t>B. </a:t>
            </a:r>
            <a:r>
              <a:rPr lang="zh-CN" altLang="en-US" b="1" dirty="0" smtClean="0">
                <a:latin typeface="微软雅黑" pitchFamily="34" charset="-122"/>
                <a:ea typeface="微软雅黑" pitchFamily="34" charset="-122"/>
              </a:rPr>
              <a:t>生命的目标</a:t>
            </a:r>
            <a:endParaRPr lang="en-US" altLang="zh-CN" b="1" dirty="0" smtClean="0">
              <a:latin typeface="微软雅黑" pitchFamily="34" charset="-122"/>
              <a:ea typeface="微软雅黑" pitchFamily="34" charset="-122"/>
            </a:endParaRPr>
          </a:p>
          <a:p>
            <a:r>
              <a:rPr lang="zh-CN" altLang="en-US" b="1" dirty="0" smtClean="0">
                <a:latin typeface="微软雅黑" pitchFamily="34" charset="-122"/>
                <a:ea typeface="微软雅黑" pitchFamily="34" charset="-122"/>
              </a:rPr>
              <a:t>生命目标</a:t>
            </a:r>
            <a:r>
              <a:rPr lang="en-US" altLang="zh-CN" dirty="0" smtClean="0"/>
              <a:t>#1</a:t>
            </a:r>
            <a:r>
              <a:rPr lang="zh-CN" altLang="en-US" dirty="0" smtClean="0"/>
              <a:t>：</a:t>
            </a:r>
            <a:r>
              <a:rPr lang="en-US" altLang="zh-CN" dirty="0" smtClean="0"/>
              <a:t>_____________________________</a:t>
            </a:r>
            <a:endParaRPr lang="en-US" altLang="zh-CN" dirty="0" smtClean="0"/>
          </a:p>
          <a:p>
            <a:r>
              <a:rPr lang="zh-CN" altLang="en-US" dirty="0" smtClean="0"/>
              <a:t>生命的目标中最重要之一是培养一个与真神之间的</a:t>
            </a:r>
            <a:r>
              <a:rPr lang="zh-CN" altLang="en-US" u="sng" dirty="0" smtClean="0"/>
              <a:t>亲密关系</a:t>
            </a:r>
            <a:r>
              <a:rPr lang="zh-CN" altLang="en-US" dirty="0" smtClean="0"/>
              <a:t>。耶稣吸引人们来到他面前，通过他，耶稣把人们带到父神和圣灵的关系中。</a:t>
            </a:r>
            <a:endParaRPr lang="en-US" altLang="zh-CN" dirty="0" smtClean="0"/>
          </a:p>
          <a:p>
            <a:r>
              <a:rPr lang="zh-CN" altLang="en-US" dirty="0" smtClean="0"/>
              <a:t>我们看到历时三年的门徒培训的事工，是如何使基督建立这种亲密的，与神面对面的关系。凡是认真跟随他的门徒，基督也要这样培养他。</a:t>
            </a:r>
            <a:endParaRPr lang="en-US" altLang="zh-CN" dirty="0" smtClean="0"/>
          </a:p>
          <a:p>
            <a:r>
              <a:rPr lang="zh-CN" altLang="en-US" dirty="0" smtClean="0"/>
              <a:t>认识神，且深入地认识基督，是生命中所有其他目标的核心，也是讨神喜悦和荣耀神的关键所在。</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耶稣为门徒所树立的模式</a:t>
            </a:r>
            <a:endParaRPr lang="en-US" altLang="zh-CN" b="1" dirty="0" smtClean="0">
              <a:latin typeface="微软雅黑" pitchFamily="34" charset="-122"/>
              <a:ea typeface="微软雅黑" pitchFamily="34" charset="-122"/>
            </a:endParaRPr>
          </a:p>
          <a:p>
            <a:r>
              <a:rPr lang="zh-CN" altLang="en-US" dirty="0" smtClean="0"/>
              <a:t>当</a:t>
            </a:r>
            <a:r>
              <a:rPr lang="zh-CN" altLang="en-US" dirty="0" smtClean="0"/>
              <a:t>耶稣</a:t>
            </a:r>
            <a:r>
              <a:rPr lang="zh-CN" altLang="en-US" dirty="0" smtClean="0"/>
              <a:t>开始</a:t>
            </a:r>
            <a:r>
              <a:rPr lang="zh-CN" altLang="en-US" dirty="0" smtClean="0"/>
              <a:t>将神的</a:t>
            </a:r>
            <a:r>
              <a:rPr lang="en-US" altLang="zh-CN" dirty="0" smtClean="0"/>
              <a:t>________</a:t>
            </a:r>
            <a:r>
              <a:rPr lang="zh-CN" altLang="en-US" dirty="0" smtClean="0"/>
              <a:t>一点点</a:t>
            </a:r>
            <a:r>
              <a:rPr lang="zh-CN" altLang="en-US" dirty="0" smtClean="0"/>
              <a:t>展示</a:t>
            </a:r>
            <a:r>
              <a:rPr lang="zh-CN" altLang="en-US" dirty="0" smtClean="0"/>
              <a:t>给门徒看时，他也给门徒</a:t>
            </a:r>
            <a:r>
              <a:rPr lang="zh-CN" altLang="en-US" dirty="0" smtClean="0"/>
              <a:t>的立下</a:t>
            </a:r>
            <a:r>
              <a:rPr lang="zh-CN" altLang="en-US" dirty="0" smtClean="0"/>
              <a:t>了一个</a:t>
            </a:r>
            <a:r>
              <a:rPr lang="en-US" altLang="zh-CN" dirty="0" smtClean="0"/>
              <a:t>_______</a:t>
            </a:r>
            <a:r>
              <a:rPr lang="zh-CN" altLang="en-US" dirty="0" smtClean="0"/>
              <a:t>的思想根基，这个根基里很多的概念在新约的登山</a:t>
            </a:r>
            <a:r>
              <a:rPr lang="zh-CN" altLang="en-US" dirty="0" smtClean="0"/>
              <a:t>宝</a:t>
            </a:r>
            <a:r>
              <a:rPr lang="zh-CN" altLang="en-US" dirty="0" smtClean="0"/>
              <a:t>训中就能体现</a:t>
            </a:r>
            <a:r>
              <a:rPr lang="zh-CN" altLang="en-US" dirty="0" smtClean="0"/>
              <a:t>出来</a:t>
            </a:r>
            <a:r>
              <a:rPr lang="zh-CN" altLang="en-US" dirty="0" smtClean="0"/>
              <a:t>。 </a:t>
            </a:r>
            <a:endParaRPr lang="en-US" altLang="zh-CN" dirty="0" smtClean="0"/>
          </a:p>
          <a:p>
            <a:r>
              <a:rPr lang="zh-CN" altLang="en-US" dirty="0" smtClean="0"/>
              <a:t>这些概念和</a:t>
            </a:r>
            <a:r>
              <a:rPr lang="en-US" altLang="zh-CN" dirty="0" smtClean="0"/>
              <a:t>《</a:t>
            </a:r>
            <a:r>
              <a:rPr lang="zh-CN" altLang="en-US" dirty="0" smtClean="0"/>
              <a:t>出埃及记</a:t>
            </a:r>
            <a:r>
              <a:rPr lang="en-US" altLang="zh-CN" dirty="0" smtClean="0"/>
              <a:t>》</a:t>
            </a:r>
            <a:r>
              <a:rPr lang="zh-CN" altLang="en-US" dirty="0" smtClean="0"/>
              <a:t>中</a:t>
            </a:r>
            <a:r>
              <a:rPr lang="en-US" altLang="zh-CN" dirty="0" smtClean="0"/>
              <a:t>19-24</a:t>
            </a:r>
            <a:r>
              <a:rPr lang="zh-CN" altLang="en-US" dirty="0" smtClean="0"/>
              <a:t>章，西奈山上神给以色列人的旧约概念如出一辙。</a:t>
            </a:r>
            <a:endParaRPr lang="en-US" dirty="0" smtClean="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normAutofit lnSpcReduction="10000"/>
          </a:bodyPr>
          <a:lstStyle/>
          <a:p>
            <a:pPr>
              <a:buNone/>
            </a:pPr>
            <a:r>
              <a:rPr lang="zh-CN" altLang="en-US" b="1" dirty="0" smtClean="0">
                <a:latin typeface="微软雅黑" pitchFamily="34" charset="-122"/>
                <a:ea typeface="微软雅黑" pitchFamily="34" charset="-122"/>
              </a:rPr>
              <a:t>对今天门徒的</a:t>
            </a:r>
            <a:r>
              <a:rPr lang="zh-CN" altLang="en-US" b="1" dirty="0" smtClean="0">
                <a:latin typeface="微软雅黑" pitchFamily="34" charset="-122"/>
                <a:ea typeface="微软雅黑" pitchFamily="34" charset="-122"/>
              </a:rPr>
              <a:t>意义</a:t>
            </a:r>
            <a:endParaRPr lang="en-US" altLang="zh-CN" b="1" dirty="0" smtClean="0">
              <a:latin typeface="微软雅黑" pitchFamily="34" charset="-122"/>
              <a:ea typeface="微软雅黑" pitchFamily="34" charset="-122"/>
            </a:endParaRPr>
          </a:p>
          <a:p>
            <a:r>
              <a:rPr lang="zh-CN" altLang="en-US" dirty="0" smtClean="0"/>
              <a:t>我们</a:t>
            </a:r>
            <a:r>
              <a:rPr lang="zh-CN" altLang="en-US" dirty="0" smtClean="0"/>
              <a:t>是否在</a:t>
            </a:r>
            <a:r>
              <a:rPr lang="zh-CN" altLang="en-US" dirty="0" smtClean="0"/>
              <a:t>培养像神那样的</a:t>
            </a:r>
            <a:r>
              <a:rPr lang="en-US" altLang="zh-CN" dirty="0" smtClean="0"/>
              <a:t>________</a:t>
            </a:r>
            <a:r>
              <a:rPr lang="zh-CN" altLang="en-US" dirty="0" smtClean="0"/>
              <a:t>？</a:t>
            </a:r>
            <a:endParaRPr lang="en-US" altLang="zh-CN" dirty="0" smtClean="0"/>
          </a:p>
          <a:p>
            <a:r>
              <a:rPr lang="zh-CN" altLang="en-US" dirty="0" smtClean="0"/>
              <a:t>我们</a:t>
            </a:r>
            <a:r>
              <a:rPr lang="zh-CN" altLang="en-US" dirty="0" smtClean="0"/>
              <a:t>是否让新旧约神</a:t>
            </a:r>
            <a:r>
              <a:rPr lang="zh-CN" altLang="en-US" dirty="0" smtClean="0"/>
              <a:t>的</a:t>
            </a:r>
            <a:r>
              <a:rPr lang="en-US" altLang="zh-CN" dirty="0" smtClean="0"/>
              <a:t>______</a:t>
            </a:r>
            <a:r>
              <a:rPr lang="zh-CN" altLang="en-US" dirty="0" smtClean="0"/>
              <a:t>来</a:t>
            </a:r>
            <a:r>
              <a:rPr lang="zh-CN" altLang="en-US" dirty="0" smtClean="0"/>
              <a:t>改变我们的心思</a:t>
            </a:r>
            <a:r>
              <a:rPr lang="zh-CN" altLang="en-US" dirty="0" smtClean="0"/>
              <a:t>？</a:t>
            </a:r>
            <a:endParaRPr lang="en-US" altLang="zh-CN" dirty="0" smtClean="0"/>
          </a:p>
          <a:p>
            <a:r>
              <a:rPr lang="zh-CN" altLang="en-US" dirty="0" smtClean="0"/>
              <a:t>显而易见</a:t>
            </a:r>
            <a:r>
              <a:rPr lang="zh-CN" altLang="en-US" dirty="0" smtClean="0"/>
              <a:t>，如果一个人不肯</a:t>
            </a:r>
            <a:r>
              <a:rPr lang="zh-CN" altLang="en-US" dirty="0" smtClean="0"/>
              <a:t>花时间</a:t>
            </a:r>
            <a:r>
              <a:rPr lang="zh-CN" altLang="en-US" dirty="0" smtClean="0"/>
              <a:t>研读</a:t>
            </a:r>
            <a:r>
              <a:rPr lang="en-US" altLang="zh-CN" dirty="0" smtClean="0"/>
              <a:t>_______</a:t>
            </a:r>
            <a:r>
              <a:rPr lang="zh-CN" altLang="en-US" dirty="0" smtClean="0"/>
              <a:t>，他</a:t>
            </a:r>
            <a:r>
              <a:rPr lang="en-US" altLang="zh-CN" dirty="0" smtClean="0"/>
              <a:t>/</a:t>
            </a:r>
            <a:r>
              <a:rPr lang="zh-CN" altLang="en-US" dirty="0" smtClean="0"/>
              <a:t>她的心思</a:t>
            </a:r>
            <a:r>
              <a:rPr lang="zh-CN" altLang="en-US" dirty="0" smtClean="0"/>
              <a:t>就无法被更新</a:t>
            </a:r>
            <a:r>
              <a:rPr lang="zh-CN" altLang="en-US" dirty="0" smtClean="0"/>
              <a:t>。</a:t>
            </a:r>
            <a:endParaRPr lang="en-US" altLang="zh-CN" dirty="0" smtClean="0"/>
          </a:p>
          <a:p>
            <a:r>
              <a:rPr lang="zh-CN" altLang="en-US" dirty="0" smtClean="0"/>
              <a:t>如果</a:t>
            </a:r>
            <a:r>
              <a:rPr lang="zh-CN" altLang="en-US" dirty="0" smtClean="0"/>
              <a:t>一个人</a:t>
            </a:r>
            <a:r>
              <a:rPr lang="zh-CN" altLang="en-US" dirty="0" smtClean="0"/>
              <a:t>不明白神通过他的话所要传达的心意，那么他</a:t>
            </a:r>
            <a:r>
              <a:rPr lang="en-US" altLang="zh-CN" dirty="0" smtClean="0"/>
              <a:t>/</a:t>
            </a:r>
            <a:r>
              <a:rPr lang="zh-CN" altLang="en-US" dirty="0" smtClean="0"/>
              <a:t>她就不可能培养出与神心意一致的思想。这就是为什么忠心</a:t>
            </a:r>
            <a:r>
              <a:rPr lang="zh-CN" altLang="en-US" dirty="0" smtClean="0"/>
              <a:t>的门徒</a:t>
            </a:r>
            <a:r>
              <a:rPr lang="zh-CN" altLang="en-US" dirty="0" smtClean="0"/>
              <a:t>必须</a:t>
            </a:r>
            <a:r>
              <a:rPr lang="en-US" altLang="zh-CN" dirty="0" smtClean="0"/>
              <a:t>________</a:t>
            </a:r>
            <a:r>
              <a:rPr lang="zh-CN" altLang="en-US" dirty="0" smtClean="0"/>
              <a:t>都忠于</a:t>
            </a:r>
            <a:r>
              <a:rPr lang="zh-CN" altLang="en-US" dirty="0" smtClean="0"/>
              <a:t>神的话语。 </a:t>
            </a:r>
            <a:endParaRPr lang="en-US" dirty="0" smtClean="0"/>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r>
              <a:rPr lang="zh-CN" altLang="en-US" dirty="0" smtClean="0"/>
              <a:t>我们来看看这一原则与其他人生目标的</a:t>
            </a:r>
            <a:r>
              <a:rPr lang="zh-CN" altLang="en-US" dirty="0" smtClean="0"/>
              <a:t>关系： </a:t>
            </a:r>
            <a:endParaRPr lang="en-US" dirty="0" smtClean="0"/>
          </a:p>
          <a:p>
            <a:r>
              <a:rPr lang="zh-CN" altLang="en-US" dirty="0" smtClean="0"/>
              <a:t>培养符合神心意的思想对我们具有很多的影响</a:t>
            </a:r>
            <a:r>
              <a:rPr lang="zh-CN" altLang="en-US" dirty="0" smtClean="0"/>
              <a:t>。</a:t>
            </a:r>
            <a:endParaRPr lang="en-US" altLang="zh-CN" dirty="0" smtClean="0"/>
          </a:p>
          <a:p>
            <a:r>
              <a:rPr lang="zh-CN" altLang="en-US" dirty="0" smtClean="0"/>
              <a:t>心思</a:t>
            </a:r>
            <a:r>
              <a:rPr lang="zh-CN" altLang="en-US" dirty="0" smtClean="0"/>
              <a:t>对了才可能与</a:t>
            </a:r>
            <a:r>
              <a:rPr lang="zh-CN" altLang="en-US" dirty="0" smtClean="0"/>
              <a:t>神有</a:t>
            </a:r>
            <a:r>
              <a:rPr lang="zh-CN" altLang="en-US" dirty="0" smtClean="0"/>
              <a:t>正确</a:t>
            </a:r>
            <a:r>
              <a:rPr lang="zh-CN" altLang="en-US" dirty="0" smtClean="0"/>
              <a:t>的</a:t>
            </a:r>
            <a:r>
              <a:rPr lang="en-US" altLang="zh-CN" dirty="0" smtClean="0"/>
              <a:t>_______</a:t>
            </a:r>
            <a:r>
              <a:rPr lang="zh-CN" altLang="en-US" dirty="0" smtClean="0"/>
              <a:t>。</a:t>
            </a:r>
            <a:endParaRPr lang="en-US" altLang="zh-CN" dirty="0" smtClean="0"/>
          </a:p>
          <a:p>
            <a:r>
              <a:rPr lang="zh-CN" altLang="en-US" dirty="0" smtClean="0"/>
              <a:t>心思对了才可能</a:t>
            </a:r>
            <a:r>
              <a:rPr lang="zh-CN" altLang="en-US" dirty="0" smtClean="0"/>
              <a:t>与</a:t>
            </a:r>
            <a:r>
              <a:rPr lang="en-US" altLang="zh-CN" dirty="0" smtClean="0"/>
              <a:t>______</a:t>
            </a:r>
            <a:r>
              <a:rPr lang="zh-CN" altLang="en-US" dirty="0" smtClean="0"/>
              <a:t>门徒有正确的关系。</a:t>
            </a:r>
            <a:endParaRPr lang="en-US" altLang="zh-CN" dirty="0" smtClean="0"/>
          </a:p>
          <a:p>
            <a:r>
              <a:rPr lang="zh-CN" altLang="en-US" dirty="0" smtClean="0"/>
              <a:t>如果</a:t>
            </a:r>
            <a:r>
              <a:rPr lang="zh-CN" altLang="en-US" dirty="0" smtClean="0"/>
              <a:t>我们不明白他们之间的关系以及神对这些关系的心意，</a:t>
            </a:r>
            <a:r>
              <a:rPr lang="zh-CN" altLang="en-US" dirty="0" smtClean="0"/>
              <a:t>我们便失去了培养这些关系的</a:t>
            </a:r>
            <a:r>
              <a:rPr lang="en-US" altLang="zh-CN" dirty="0" smtClean="0"/>
              <a:t>____________</a:t>
            </a:r>
            <a:r>
              <a:rPr lang="zh-CN" altLang="en-US" dirty="0" smtClean="0"/>
              <a:t>。 </a:t>
            </a:r>
            <a:endParaRPr lang="en-US" dirty="0" smtClean="0"/>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r>
              <a:rPr lang="zh-CN" altLang="en-US" dirty="0" smtClean="0"/>
              <a:t>一个人对神的思想认识决定了他与神的关系，他与己和他与他人的关系</a:t>
            </a:r>
            <a:r>
              <a:rPr lang="zh-CN" altLang="en-US" dirty="0" smtClean="0"/>
              <a:t>。</a:t>
            </a:r>
            <a:endParaRPr lang="en-US" altLang="zh-CN" dirty="0" smtClean="0"/>
          </a:p>
          <a:p>
            <a:r>
              <a:rPr lang="zh-CN" altLang="en-US" dirty="0" smtClean="0"/>
              <a:t>对</a:t>
            </a:r>
            <a:r>
              <a:rPr lang="zh-CN" altLang="en-US" dirty="0" smtClean="0"/>
              <a:t>神的认识是根基。对神错误的认识会</a:t>
            </a:r>
            <a:r>
              <a:rPr lang="zh-CN" altLang="en-US" dirty="0" smtClean="0"/>
              <a:t>影响到我们对追求神的渴慕，以及培养与</a:t>
            </a:r>
            <a:r>
              <a:rPr lang="zh-CN" altLang="en-US" dirty="0" smtClean="0"/>
              <a:t>神的关系。</a:t>
            </a:r>
            <a:endParaRPr lang="en-US" dirty="0" smtClean="0"/>
          </a:p>
          <a:p>
            <a:r>
              <a:rPr lang="zh-CN" altLang="en-US" dirty="0" smtClean="0"/>
              <a:t>但是</a:t>
            </a:r>
            <a:r>
              <a:rPr lang="zh-CN" altLang="en-US" dirty="0" smtClean="0"/>
              <a:t>，</a:t>
            </a:r>
            <a:r>
              <a:rPr lang="en-US" altLang="zh-CN" dirty="0" smtClean="0"/>
              <a:t>_______</a:t>
            </a:r>
            <a:r>
              <a:rPr lang="zh-CN" altLang="en-US" dirty="0" smtClean="0"/>
              <a:t>认识神</a:t>
            </a:r>
            <a:r>
              <a:rPr lang="zh-CN" altLang="en-US" dirty="0" smtClean="0"/>
              <a:t>并入和</a:t>
            </a:r>
            <a:r>
              <a:rPr lang="zh-CN" altLang="en-US" dirty="0" smtClean="0"/>
              <a:t>与神相交为我们提供了一个根基， 这个根基能帮助我们照着</a:t>
            </a:r>
            <a:r>
              <a:rPr lang="zh-CN" altLang="en-US" dirty="0" smtClean="0"/>
              <a:t>神</a:t>
            </a:r>
            <a:r>
              <a:rPr lang="zh-CN" altLang="en-US" dirty="0" smtClean="0"/>
              <a:t>的</a:t>
            </a:r>
            <a:r>
              <a:rPr lang="zh-CN" altLang="en-US" dirty="0" smtClean="0"/>
              <a:t>不同时期</a:t>
            </a:r>
            <a:r>
              <a:rPr lang="zh-CN" altLang="en-US" dirty="0" smtClean="0"/>
              <a:t>的心意</a:t>
            </a:r>
            <a:r>
              <a:rPr lang="zh-CN" altLang="en-US" dirty="0" smtClean="0"/>
              <a:t>，建立</a:t>
            </a:r>
            <a:r>
              <a:rPr lang="zh-CN" altLang="en-US" dirty="0" smtClean="0"/>
              <a:t>和</a:t>
            </a:r>
            <a:r>
              <a:rPr lang="zh-CN" altLang="en-US" dirty="0" smtClean="0"/>
              <a:t>培养</a:t>
            </a:r>
            <a:r>
              <a:rPr lang="zh-CN" altLang="en-US" dirty="0" smtClean="0"/>
              <a:t>与</a:t>
            </a:r>
            <a:r>
              <a:rPr lang="zh-CN" altLang="en-US" dirty="0" smtClean="0"/>
              <a:t>神</a:t>
            </a:r>
            <a:r>
              <a:rPr lang="zh-CN" altLang="en-US" dirty="0" smtClean="0"/>
              <a:t>的</a:t>
            </a:r>
            <a:r>
              <a:rPr lang="en-US" altLang="zh-CN" dirty="0" smtClean="0"/>
              <a:t>_________</a:t>
            </a:r>
            <a:r>
              <a:rPr lang="zh-CN" altLang="en-US" dirty="0" smtClean="0"/>
              <a:t>。 </a:t>
            </a:r>
            <a:endParaRPr lang="en-US" dirty="0" smtClean="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r>
              <a:rPr lang="zh-CN" altLang="en-US" dirty="0" smtClean="0"/>
              <a:t>假如说</a:t>
            </a:r>
            <a:r>
              <a:rPr lang="zh-CN" altLang="en-US" dirty="0" smtClean="0"/>
              <a:t>，如果你不相信神愿意</a:t>
            </a:r>
            <a:r>
              <a:rPr lang="zh-CN" altLang="en-US" dirty="0" smtClean="0"/>
              <a:t>我们与他有个人相交的关系，你就</a:t>
            </a:r>
            <a:r>
              <a:rPr lang="zh-CN" altLang="en-US" dirty="0" smtClean="0"/>
              <a:t>不会这样去寻求。</a:t>
            </a:r>
            <a:endParaRPr lang="en-US" altLang="zh-CN" dirty="0" smtClean="0"/>
          </a:p>
          <a:p>
            <a:r>
              <a:rPr lang="zh-CN" altLang="en-US" dirty="0" smtClean="0"/>
              <a:t>但你明白耶稣已经给了我们示范并邀请我们</a:t>
            </a:r>
            <a:r>
              <a:rPr lang="zh-CN" altLang="en-US" dirty="0" smtClean="0"/>
              <a:t>进入</a:t>
            </a:r>
            <a:r>
              <a:rPr lang="zh-CN" altLang="en-US" dirty="0" smtClean="0"/>
              <a:t>与他的</a:t>
            </a:r>
            <a:r>
              <a:rPr lang="en-US" altLang="zh-CN" dirty="0" smtClean="0"/>
              <a:t>________</a:t>
            </a:r>
            <a:r>
              <a:rPr lang="zh-CN" altLang="en-US" dirty="0" smtClean="0"/>
              <a:t>关系中，</a:t>
            </a:r>
            <a:r>
              <a:rPr lang="zh-CN" altLang="en-US" dirty="0" smtClean="0"/>
              <a:t>你就知道这种亲密的关系是</a:t>
            </a:r>
            <a:r>
              <a:rPr lang="zh-CN" altLang="en-US" dirty="0" smtClean="0"/>
              <a:t>可以寻求得到</a:t>
            </a:r>
            <a:r>
              <a:rPr lang="zh-CN" altLang="en-US" dirty="0" smtClean="0"/>
              <a:t>的</a:t>
            </a:r>
            <a:r>
              <a:rPr lang="zh-CN" altLang="en-US" dirty="0" smtClean="0"/>
              <a:t>。 </a:t>
            </a:r>
            <a:endParaRPr lang="en-US" dirty="0" smtClean="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这一点如何适用与信徒</a:t>
            </a:r>
            <a:r>
              <a:rPr lang="zh-CN" altLang="en-US" b="1" dirty="0" smtClean="0">
                <a:latin typeface="微软雅黑" pitchFamily="34" charset="-122"/>
                <a:ea typeface="微软雅黑" pitchFamily="34" charset="-122"/>
              </a:rPr>
              <a:t>？</a:t>
            </a:r>
            <a:endParaRPr lang="en-US" altLang="zh-CN" b="1" dirty="0" smtClean="0">
              <a:latin typeface="微软雅黑" pitchFamily="34" charset="-122"/>
              <a:ea typeface="微软雅黑" pitchFamily="34" charset="-122"/>
            </a:endParaRPr>
          </a:p>
          <a:p>
            <a:r>
              <a:rPr lang="zh-CN" altLang="en-US" dirty="0" smtClean="0"/>
              <a:t>明白</a:t>
            </a:r>
            <a:r>
              <a:rPr lang="zh-CN" altLang="en-US" dirty="0" smtClean="0"/>
              <a:t>真理和与圣徒相交的</a:t>
            </a:r>
            <a:r>
              <a:rPr lang="zh-CN" altLang="en-US" dirty="0" smtClean="0"/>
              <a:t>关系显而易见。</a:t>
            </a:r>
            <a:endParaRPr lang="en-US" altLang="zh-CN" dirty="0" smtClean="0"/>
          </a:p>
          <a:p>
            <a:r>
              <a:rPr lang="zh-CN" altLang="en-US" dirty="0" smtClean="0"/>
              <a:t>一个人</a:t>
            </a:r>
            <a:r>
              <a:rPr lang="zh-CN" altLang="en-US" dirty="0" smtClean="0"/>
              <a:t>不可能对真理有全面的认识</a:t>
            </a:r>
            <a:r>
              <a:rPr lang="zh-CN" altLang="en-US" dirty="0" smtClean="0"/>
              <a:t>，我们从</a:t>
            </a:r>
            <a:r>
              <a:rPr lang="en-US" altLang="zh-CN" dirty="0" smtClean="0"/>
              <a:t>________</a:t>
            </a:r>
            <a:r>
              <a:rPr lang="zh-CN" altLang="en-US" dirty="0" smtClean="0"/>
              <a:t>的</a:t>
            </a:r>
            <a:r>
              <a:rPr lang="zh-CN" altLang="en-US" dirty="0" smtClean="0"/>
              <a:t>亮光和</a:t>
            </a:r>
            <a:r>
              <a:rPr lang="zh-CN" altLang="en-US" dirty="0" smtClean="0"/>
              <a:t>分享中能学得更好。</a:t>
            </a:r>
            <a:endParaRPr lang="en-US" altLang="zh-CN" dirty="0" smtClean="0"/>
          </a:p>
          <a:p>
            <a:r>
              <a:rPr lang="zh-CN" altLang="en-US" dirty="0" smtClean="0"/>
              <a:t>我们</a:t>
            </a:r>
            <a:r>
              <a:rPr lang="zh-CN" altLang="en-US" dirty="0" smtClean="0"/>
              <a:t>也能从</a:t>
            </a:r>
            <a:r>
              <a:rPr lang="zh-CN" altLang="en-US" dirty="0" smtClean="0"/>
              <a:t>神的</a:t>
            </a:r>
            <a:r>
              <a:rPr lang="zh-CN" altLang="en-US" dirty="0" smtClean="0"/>
              <a:t>心意里学习，但通常，我们往往看到</a:t>
            </a:r>
            <a:r>
              <a:rPr lang="en-US" altLang="zh-CN" dirty="0" smtClean="0"/>
              <a:t>_______</a:t>
            </a:r>
            <a:r>
              <a:rPr lang="zh-CN" altLang="en-US" dirty="0" smtClean="0"/>
              <a:t>门徒的思想和神的思想是如何相联的，这个能帮助我们学得更好。</a:t>
            </a:r>
            <a:endParaRPr lang="en-US" altLang="zh-CN" dirty="0" smtClean="0"/>
          </a:p>
          <a:p>
            <a:r>
              <a:rPr lang="zh-CN" altLang="en-US" dirty="0" smtClean="0"/>
              <a:t>问题是：你是否参加</a:t>
            </a:r>
            <a:r>
              <a:rPr lang="zh-CN" altLang="en-US" dirty="0" smtClean="0"/>
              <a:t>门徒</a:t>
            </a:r>
            <a:r>
              <a:rPr lang="en-US" altLang="zh-CN" dirty="0" smtClean="0"/>
              <a:t>_______</a:t>
            </a:r>
            <a:r>
              <a:rPr lang="zh-CN" altLang="en-US" dirty="0" smtClean="0"/>
              <a:t>，</a:t>
            </a:r>
            <a:r>
              <a:rPr lang="zh-CN" altLang="en-US" dirty="0" smtClean="0"/>
              <a:t>与他人共同分享学习神的话语。 </a:t>
            </a:r>
            <a:endParaRPr lang="en-US" dirty="0" smtClean="0"/>
          </a:p>
          <a:p>
            <a:endParaRPr lang="en-US" altLang="zh-CN" dirty="0" smtClean="0"/>
          </a:p>
          <a:p>
            <a:endParaRPr lang="en-US" dirty="0" smtClean="0"/>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normAutofit fontScale="92500" lnSpcReduction="20000"/>
          </a:bodyPr>
          <a:lstStyle/>
          <a:p>
            <a:r>
              <a:rPr lang="zh-CN" altLang="en-US" dirty="0" smtClean="0"/>
              <a:t>正确的思想是如何影响到</a:t>
            </a:r>
            <a:r>
              <a:rPr lang="zh-CN" altLang="en-US" u="sng" dirty="0" smtClean="0"/>
              <a:t>属</a:t>
            </a:r>
            <a:r>
              <a:rPr lang="zh-CN" altLang="en-US" u="sng" dirty="0" smtClean="0"/>
              <a:t>神的</a:t>
            </a:r>
            <a:r>
              <a:rPr lang="zh-CN" altLang="en-US" u="sng" dirty="0" smtClean="0"/>
              <a:t>品格</a:t>
            </a:r>
            <a:r>
              <a:rPr lang="zh-CN" altLang="en-US" dirty="0" smtClean="0"/>
              <a:t>的？</a:t>
            </a:r>
            <a:endParaRPr lang="en-US" altLang="zh-CN" dirty="0" smtClean="0"/>
          </a:p>
          <a:p>
            <a:r>
              <a:rPr lang="zh-CN" altLang="en-US" dirty="0" smtClean="0"/>
              <a:t>如果我们都不明白神所要在我们里面所建立的品格，何以去追求得着呢？ </a:t>
            </a:r>
            <a:endParaRPr lang="en-US" dirty="0" smtClean="0"/>
          </a:p>
          <a:p>
            <a:r>
              <a:rPr lang="en-US" dirty="0" smtClean="0"/>
              <a:t> </a:t>
            </a:r>
            <a:r>
              <a:rPr lang="zh-CN" altLang="en-US" dirty="0" smtClean="0"/>
              <a:t>正直的心思是</a:t>
            </a:r>
            <a:r>
              <a:rPr lang="zh-CN" altLang="en-US" u="sng" dirty="0" smtClean="0"/>
              <a:t>有效的事工</a:t>
            </a:r>
            <a:r>
              <a:rPr lang="zh-CN" altLang="en-US" dirty="0" smtClean="0"/>
              <a:t>的关键。</a:t>
            </a:r>
            <a:endParaRPr lang="en-US" dirty="0" smtClean="0"/>
          </a:p>
          <a:p>
            <a:r>
              <a:rPr lang="zh-CN" altLang="en-US" dirty="0" smtClean="0"/>
              <a:t>我们不仅要做神的工，也要照他的方式去</a:t>
            </a:r>
            <a:r>
              <a:rPr lang="zh-CN" altLang="en-US" dirty="0" smtClean="0"/>
              <a:t>作。</a:t>
            </a:r>
            <a:endParaRPr lang="en-US" altLang="zh-CN" dirty="0" smtClean="0"/>
          </a:p>
          <a:p>
            <a:r>
              <a:rPr lang="zh-CN" altLang="en-US" dirty="0" smtClean="0"/>
              <a:t>明白神要</a:t>
            </a:r>
            <a:r>
              <a:rPr lang="zh-CN" altLang="en-US" dirty="0" smtClean="0"/>
              <a:t>我们做什么并且如何去做，才</a:t>
            </a:r>
            <a:r>
              <a:rPr lang="zh-CN" altLang="en-US" dirty="0" smtClean="0"/>
              <a:t>会有有效的事工</a:t>
            </a:r>
            <a:r>
              <a:rPr lang="zh-CN" altLang="en-US" dirty="0" smtClean="0"/>
              <a:t>。</a:t>
            </a:r>
            <a:endParaRPr lang="en-US" altLang="zh-CN" dirty="0" smtClean="0"/>
          </a:p>
          <a:p>
            <a:r>
              <a:rPr lang="zh-CN" altLang="en-US" dirty="0" smtClean="0"/>
              <a:t>神</a:t>
            </a:r>
            <a:r>
              <a:rPr lang="zh-CN" altLang="en-US" dirty="0" smtClean="0"/>
              <a:t>不会祝福不合他旨意的事情，也不会成就他不喜悦的方法</a:t>
            </a:r>
            <a:r>
              <a:rPr lang="zh-CN" altLang="en-US" dirty="0" smtClean="0"/>
              <a:t>。</a:t>
            </a:r>
            <a:endParaRPr lang="en-US" altLang="zh-CN" dirty="0" smtClean="0"/>
          </a:p>
          <a:p>
            <a:r>
              <a:rPr lang="zh-CN" altLang="en-US" dirty="0" smtClean="0"/>
              <a:t>符合</a:t>
            </a:r>
            <a:r>
              <a:rPr lang="zh-CN" altLang="en-US" dirty="0" smtClean="0"/>
              <a:t>圣经</a:t>
            </a:r>
            <a:r>
              <a:rPr lang="zh-CN" altLang="en-US" dirty="0" smtClean="0"/>
              <a:t>的</a:t>
            </a:r>
            <a:r>
              <a:rPr lang="en-US" altLang="zh-CN" dirty="0" smtClean="0"/>
              <a:t>________</a:t>
            </a:r>
            <a:r>
              <a:rPr lang="zh-CN" altLang="en-US" dirty="0" smtClean="0"/>
              <a:t>对属神的品格和有效的事工至关重要。</a:t>
            </a:r>
            <a:endParaRPr lang="en-US" dirty="0" smtClean="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：有果效的服事</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耶稣的</a:t>
            </a:r>
            <a:r>
              <a:rPr lang="zh-CN" altLang="en-US" b="1" dirty="0" smtClean="0">
                <a:latin typeface="微软雅黑" pitchFamily="34" charset="-122"/>
                <a:ea typeface="微软雅黑" pitchFamily="34" charset="-122"/>
              </a:rPr>
              <a:t>榜样</a:t>
            </a:r>
            <a:endParaRPr lang="en-US" altLang="zh-CN" b="1" dirty="0" smtClean="0">
              <a:latin typeface="微软雅黑" pitchFamily="34" charset="-122"/>
              <a:ea typeface="微软雅黑" pitchFamily="34" charset="-122"/>
            </a:endParaRPr>
          </a:p>
          <a:p>
            <a:r>
              <a:rPr lang="zh-CN" altLang="en-US" dirty="0" smtClean="0"/>
              <a:t>耶稣一直是天父</a:t>
            </a:r>
            <a:r>
              <a:rPr lang="zh-CN" altLang="en-US" dirty="0" smtClean="0"/>
              <a:t>所</a:t>
            </a:r>
            <a:r>
              <a:rPr lang="en-US" altLang="zh-CN" dirty="0" smtClean="0"/>
              <a:t>________</a:t>
            </a:r>
            <a:r>
              <a:rPr lang="zh-CN" altLang="en-US" dirty="0" smtClean="0"/>
              <a:t>的</a:t>
            </a:r>
            <a:r>
              <a:rPr lang="zh-CN" altLang="en-US" dirty="0" smtClean="0"/>
              <a:t>，即是在他开始地上的事工之前，到两年多影响许多生命后，依然为父所喜悦</a:t>
            </a:r>
            <a:r>
              <a:rPr lang="zh-CN" altLang="en-US" dirty="0" smtClean="0"/>
              <a:t>。</a:t>
            </a:r>
            <a:endParaRPr lang="en-US" altLang="zh-CN" dirty="0" smtClean="0"/>
          </a:p>
          <a:p>
            <a:r>
              <a:rPr lang="zh-CN" altLang="en-US" dirty="0" smtClean="0"/>
              <a:t>在变化山上</a:t>
            </a:r>
            <a:r>
              <a:rPr lang="zh-CN" altLang="en-US" dirty="0" smtClean="0"/>
              <a:t>，父在此表达了他对子的喜悦“这是我的爱子，是我所喜悦的， 你们要听他的”。（太</a:t>
            </a:r>
            <a:r>
              <a:rPr lang="en-US" dirty="0" smtClean="0"/>
              <a:t>17</a:t>
            </a:r>
            <a:r>
              <a:rPr lang="zh-CN" altLang="en-US" dirty="0" smtClean="0"/>
              <a:t>：</a:t>
            </a:r>
            <a:r>
              <a:rPr lang="en-US" dirty="0" smtClean="0"/>
              <a:t>5</a:t>
            </a:r>
            <a:r>
              <a:rPr lang="zh-CN" altLang="en-US" dirty="0" smtClean="0"/>
              <a:t>）</a:t>
            </a:r>
            <a:endParaRPr lang="en-US" dirty="0" smtClean="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：有果效的服事</a:t>
            </a:r>
            <a:endParaRPr lang="en-US" dirty="0"/>
          </a:p>
        </p:txBody>
      </p:sp>
      <p:sp>
        <p:nvSpPr>
          <p:cNvPr id="3" name="内容占位符 2"/>
          <p:cNvSpPr>
            <a:spLocks noGrp="1"/>
          </p:cNvSpPr>
          <p:nvPr>
            <p:ph sz="quarter" idx="1"/>
          </p:nvPr>
        </p:nvSpPr>
        <p:spPr/>
        <p:txBody>
          <a:bodyPr>
            <a:normAutofit fontScale="92500"/>
          </a:bodyPr>
          <a:lstStyle/>
          <a:p>
            <a:r>
              <a:rPr lang="zh-CN" altLang="en-US" dirty="0" smtClean="0"/>
              <a:t>天父</a:t>
            </a:r>
            <a:r>
              <a:rPr lang="zh-CN" altLang="en-US" dirty="0" smtClean="0"/>
              <a:t>不仅</a:t>
            </a:r>
            <a:r>
              <a:rPr lang="en-US" altLang="zh-CN" dirty="0" smtClean="0"/>
              <a:t>_______</a:t>
            </a:r>
            <a:r>
              <a:rPr lang="zh-CN" altLang="en-US" dirty="0" smtClean="0"/>
              <a:t>耶稣</a:t>
            </a:r>
            <a:r>
              <a:rPr lang="zh-CN" altLang="en-US" dirty="0" smtClean="0"/>
              <a:t>的事工，耶稣的事工也荣耀了天父，正如耶稣在客西马尼园的祷告“我在地上已经荣耀你、你所托付我的事、我已成全了”（约翰福音</a:t>
            </a:r>
            <a:r>
              <a:rPr lang="en-US" dirty="0" smtClean="0"/>
              <a:t>17</a:t>
            </a:r>
            <a:r>
              <a:rPr lang="zh-CN" altLang="en-US" dirty="0" smtClean="0"/>
              <a:t>：</a:t>
            </a:r>
            <a:r>
              <a:rPr lang="en-US" dirty="0" smtClean="0"/>
              <a:t>4</a:t>
            </a:r>
            <a:r>
              <a:rPr lang="zh-CN" altLang="en-US" dirty="0" smtClean="0"/>
              <a:t>）</a:t>
            </a:r>
            <a:r>
              <a:rPr lang="zh-CN" altLang="en-US" dirty="0" smtClean="0"/>
              <a:t>。</a:t>
            </a:r>
            <a:endParaRPr lang="en-US" altLang="zh-CN" dirty="0" smtClean="0"/>
          </a:p>
          <a:p>
            <a:r>
              <a:rPr lang="zh-CN" altLang="en-US" dirty="0" smtClean="0"/>
              <a:t>很</a:t>
            </a:r>
            <a:r>
              <a:rPr lang="zh-CN" altLang="en-US" dirty="0" smtClean="0"/>
              <a:t>清楚，耶稣不仅仅是做了很多事情，而是遵守神的旨意，为神得人，讨神</a:t>
            </a:r>
            <a:r>
              <a:rPr lang="zh-CN" altLang="en-US" u="sng" dirty="0" smtClean="0"/>
              <a:t>喜悦</a:t>
            </a:r>
            <a:r>
              <a:rPr lang="zh-CN" altLang="en-US" dirty="0" smtClean="0"/>
              <a:t>，</a:t>
            </a:r>
            <a:r>
              <a:rPr lang="zh-CN" altLang="en-US" u="sng" dirty="0" smtClean="0"/>
              <a:t>荣耀</a:t>
            </a:r>
            <a:r>
              <a:rPr lang="zh-CN" altLang="en-US" dirty="0" smtClean="0"/>
              <a:t>神</a:t>
            </a:r>
            <a:r>
              <a:rPr lang="zh-CN" altLang="en-US" dirty="0" smtClean="0"/>
              <a:t>。</a:t>
            </a:r>
            <a:endParaRPr lang="en-US" altLang="zh-CN" dirty="0" smtClean="0"/>
          </a:p>
          <a:p>
            <a:r>
              <a:rPr lang="zh-CN" altLang="en-US" dirty="0" smtClean="0"/>
              <a:t>耶稣是在</a:t>
            </a:r>
            <a:r>
              <a:rPr lang="zh-CN" altLang="en-US" dirty="0" smtClean="0"/>
              <a:t>圣灵的大</a:t>
            </a:r>
            <a:r>
              <a:rPr lang="zh-CN" altLang="en-US" dirty="0" smtClean="0"/>
              <a:t>能中开始服事的。（马太福音</a:t>
            </a:r>
            <a:r>
              <a:rPr lang="en-US" altLang="zh-CN" dirty="0" smtClean="0"/>
              <a:t>3</a:t>
            </a:r>
            <a:r>
              <a:rPr lang="zh-CN" altLang="en-US" dirty="0" smtClean="0"/>
              <a:t>：</a:t>
            </a:r>
            <a:r>
              <a:rPr lang="en-US" altLang="zh-CN" dirty="0" smtClean="0"/>
              <a:t>16</a:t>
            </a:r>
            <a:r>
              <a:rPr lang="zh-CN" altLang="en-US" dirty="0" smtClean="0"/>
              <a:t>；</a:t>
            </a:r>
            <a:r>
              <a:rPr lang="en-US" altLang="zh-CN" dirty="0" smtClean="0"/>
              <a:t>4</a:t>
            </a:r>
            <a:r>
              <a:rPr lang="zh-CN" altLang="en-US" dirty="0" smtClean="0"/>
              <a:t>：</a:t>
            </a:r>
            <a:r>
              <a:rPr lang="en-US" altLang="zh-CN" dirty="0" smtClean="0"/>
              <a:t>1</a:t>
            </a:r>
            <a:r>
              <a:rPr lang="zh-CN" altLang="en-US" dirty="0" smtClean="0"/>
              <a:t>）</a:t>
            </a:r>
            <a:endParaRPr lang="en-US" altLang="zh-CN" dirty="0" smtClean="0"/>
          </a:p>
          <a:p>
            <a:r>
              <a:rPr lang="zh-CN" altLang="en-US" dirty="0" smtClean="0"/>
              <a:t>你</a:t>
            </a:r>
            <a:r>
              <a:rPr lang="zh-CN" altLang="en-US" dirty="0" smtClean="0"/>
              <a:t>是否注意到耶稣在受洗后，被圣灵充满，才开始服侍。圣灵降临，基督充满能力，开始了两种事工。 </a:t>
            </a:r>
            <a:endParaRPr lang="en-US" dirty="0" smtClean="0"/>
          </a:p>
          <a:p>
            <a:endParaRPr lang="en-US" dirty="0" smtClean="0"/>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：有果效的服事</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耶稣公开的服事</a:t>
            </a:r>
            <a:endParaRPr lang="en-US" altLang="zh-CN" b="1" dirty="0" smtClean="0">
              <a:latin typeface="微软雅黑" pitchFamily="34" charset="-122"/>
              <a:ea typeface="微软雅黑" pitchFamily="34" charset="-122"/>
            </a:endParaRPr>
          </a:p>
          <a:p>
            <a:r>
              <a:rPr lang="zh-CN" altLang="en-US" dirty="0" smtClean="0"/>
              <a:t>第</a:t>
            </a:r>
            <a:r>
              <a:rPr lang="zh-CN" altLang="en-US" dirty="0" smtClean="0"/>
              <a:t>一部分是耶稣对人群的公开侍奉</a:t>
            </a:r>
            <a:r>
              <a:rPr lang="zh-CN" altLang="en-US" dirty="0" smtClean="0"/>
              <a:t>，</a:t>
            </a:r>
            <a:endParaRPr lang="en-US" altLang="zh-CN" dirty="0" smtClean="0"/>
          </a:p>
          <a:p>
            <a:r>
              <a:rPr lang="zh-CN" altLang="en-US" dirty="0" smtClean="0"/>
              <a:t>基督</a:t>
            </a:r>
            <a:r>
              <a:rPr lang="zh-CN" altLang="en-US" dirty="0" smtClean="0"/>
              <a:t>致力于：</a:t>
            </a:r>
            <a:endParaRPr lang="en-US" altLang="zh-CN" dirty="0" smtClean="0"/>
          </a:p>
          <a:p>
            <a:r>
              <a:rPr lang="zh-CN" altLang="en-US" dirty="0" smtClean="0"/>
              <a:t>传道</a:t>
            </a:r>
            <a:endParaRPr lang="en-US" altLang="zh-CN" dirty="0" smtClean="0"/>
          </a:p>
          <a:p>
            <a:r>
              <a:rPr lang="zh-CN" altLang="en-US" dirty="0" smtClean="0"/>
              <a:t>教导</a:t>
            </a:r>
            <a:endParaRPr lang="en-US" altLang="zh-CN" dirty="0" smtClean="0"/>
          </a:p>
          <a:p>
            <a:r>
              <a:rPr lang="zh-CN" altLang="en-US" dirty="0" smtClean="0"/>
              <a:t>医治</a:t>
            </a:r>
            <a:r>
              <a:rPr lang="zh-CN" altLang="en-US" dirty="0" smtClean="0"/>
              <a:t>病人</a:t>
            </a:r>
            <a:r>
              <a:rPr lang="zh-CN" altLang="en-US" dirty="0" smtClean="0"/>
              <a:t>。</a:t>
            </a:r>
            <a:endParaRPr lang="en-US" altLang="zh-CN" dirty="0" smtClean="0"/>
          </a:p>
          <a:p>
            <a:r>
              <a:rPr lang="zh-CN" altLang="en-US" dirty="0" smtClean="0"/>
              <a:t>“耶稣</a:t>
            </a:r>
            <a:r>
              <a:rPr lang="zh-CN" altLang="en-US" dirty="0" smtClean="0"/>
              <a:t>走遍加利利、在各会堂里教训人、传天国的福音、医治百姓各样的病症”。（太</a:t>
            </a:r>
            <a:r>
              <a:rPr lang="en-US" dirty="0" smtClean="0"/>
              <a:t>4</a:t>
            </a:r>
            <a:r>
              <a:rPr lang="zh-CN" altLang="en-US" dirty="0" smtClean="0"/>
              <a:t>：</a:t>
            </a:r>
            <a:r>
              <a:rPr lang="en-US" dirty="0" smtClean="0"/>
              <a:t>23</a:t>
            </a:r>
            <a:r>
              <a:rPr lang="zh-CN" altLang="en-US" dirty="0" smtClean="0"/>
              <a:t>）</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92500" lnSpcReduction="10000"/>
          </a:bodyPr>
          <a:lstStyle/>
          <a:p>
            <a:r>
              <a:rPr lang="zh-CN" altLang="en-US" b="1" dirty="0" smtClean="0">
                <a:latin typeface="微软雅黑" pitchFamily="34" charset="-122"/>
                <a:ea typeface="微软雅黑" pitchFamily="34" charset="-122"/>
              </a:rPr>
              <a:t>生命</a:t>
            </a:r>
            <a:r>
              <a:rPr lang="zh-CN" altLang="en-US" b="1" dirty="0" smtClean="0">
                <a:latin typeface="微软雅黑" pitchFamily="34" charset="-122"/>
                <a:ea typeface="微软雅黑" pitchFamily="34" charset="-122"/>
              </a:rPr>
              <a:t>目标</a:t>
            </a:r>
            <a:r>
              <a:rPr lang="en-US" altLang="zh-CN" b="1" dirty="0" smtClean="0">
                <a:latin typeface="微软雅黑" pitchFamily="34" charset="-122"/>
                <a:ea typeface="微软雅黑" pitchFamily="34" charset="-122"/>
              </a:rPr>
              <a:t>#</a:t>
            </a:r>
            <a:r>
              <a:rPr lang="en-US" altLang="zh-CN" dirty="0" smtClean="0"/>
              <a:t>2</a:t>
            </a:r>
            <a:r>
              <a:rPr lang="zh-CN" altLang="en-US" dirty="0" smtClean="0"/>
              <a:t>：</a:t>
            </a:r>
            <a:r>
              <a:rPr lang="en-US" altLang="zh-CN" dirty="0" smtClean="0"/>
              <a:t>_______________________________</a:t>
            </a:r>
            <a:endParaRPr lang="en-US" altLang="zh-CN" dirty="0" smtClean="0"/>
          </a:p>
          <a:p>
            <a:r>
              <a:rPr lang="zh-CN" altLang="en-US" dirty="0" smtClean="0"/>
              <a:t>耶稣同时也给门徒们作了另一个重要关系的榜样，门徒就是那些有着同样的心和意念一同跟随耶稣的人。</a:t>
            </a:r>
            <a:endParaRPr lang="en-US" altLang="zh-CN" dirty="0" smtClean="0"/>
          </a:p>
          <a:p>
            <a:r>
              <a:rPr lang="zh-CN" altLang="en-US" dirty="0" smtClean="0"/>
              <a:t>因此第二个生命目标是一个</a:t>
            </a:r>
            <a:r>
              <a:rPr lang="zh-CN" altLang="en-US" u="sng" dirty="0" smtClean="0"/>
              <a:t>与其他门徒之间的亲密关系</a:t>
            </a:r>
            <a:r>
              <a:rPr lang="zh-CN" altLang="en-US" dirty="0" smtClean="0"/>
              <a:t>。唯一能将真神愿意与他人建立关系的这种性情展示出来的方式就是我们与其它人能亲密地联结在一起。</a:t>
            </a:r>
            <a:endParaRPr lang="en-US" altLang="zh-CN" dirty="0" smtClean="0"/>
          </a:p>
          <a:p>
            <a:r>
              <a:rPr lang="zh-CN" altLang="en-US" dirty="0" smtClean="0"/>
              <a:t>耶稣说的很清楚，我们需要和其他全心寻求神的人紧密地联结在一起。所以，对门徒来说，第二个目标是培养</a:t>
            </a:r>
            <a:r>
              <a:rPr lang="zh-CN" altLang="en-US" u="sng" dirty="0" smtClean="0"/>
              <a:t>门徒之间的关系</a:t>
            </a:r>
            <a:r>
              <a:rPr lang="zh-CN" altLang="en-US" dirty="0" smtClean="0"/>
              <a:t>。</a:t>
            </a:r>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lstStyle/>
          <a:p>
            <a:r>
              <a:rPr lang="zh-CN" altLang="en-US" dirty="0" smtClean="0"/>
              <a:t>耶稣个别的服事</a:t>
            </a:r>
            <a:endParaRPr lang="en-US" altLang="zh-CN" dirty="0" smtClean="0"/>
          </a:p>
          <a:p>
            <a:r>
              <a:rPr lang="zh-CN" altLang="en-US" dirty="0" smtClean="0"/>
              <a:t>伴随</a:t>
            </a:r>
            <a:r>
              <a:rPr lang="zh-CN" altLang="en-US" dirty="0" smtClean="0"/>
              <a:t>公开的服侍，耶稣也有针对几个人的服侍</a:t>
            </a:r>
            <a:r>
              <a:rPr lang="zh-CN" altLang="en-US" dirty="0" smtClean="0"/>
              <a:t>。</a:t>
            </a:r>
            <a:endParaRPr lang="en-US" altLang="zh-CN" dirty="0" smtClean="0"/>
          </a:p>
          <a:p>
            <a:r>
              <a:rPr lang="zh-CN" altLang="en-US" dirty="0" smtClean="0"/>
              <a:t>我们可以</a:t>
            </a:r>
            <a:r>
              <a:rPr lang="zh-CN" altLang="en-US" dirty="0" smtClean="0"/>
              <a:t>看到，耶稣一开始</a:t>
            </a:r>
            <a:r>
              <a:rPr lang="zh-CN" altLang="en-US" dirty="0" smtClean="0"/>
              <a:t>就</a:t>
            </a:r>
            <a:r>
              <a:rPr lang="zh-CN" altLang="en-US" dirty="0" smtClean="0"/>
              <a:t>呼召</a:t>
            </a:r>
            <a:r>
              <a:rPr lang="zh-CN" altLang="en-US" dirty="0" smtClean="0"/>
              <a:t>了</a:t>
            </a:r>
            <a:r>
              <a:rPr lang="zh-CN" altLang="en-US" dirty="0" smtClean="0"/>
              <a:t>一群</a:t>
            </a:r>
            <a:r>
              <a:rPr lang="en-US" altLang="zh-CN" dirty="0" smtClean="0"/>
              <a:t>____</a:t>
            </a:r>
            <a:r>
              <a:rPr lang="zh-CN" altLang="en-US" dirty="0" smtClean="0"/>
              <a:t>跟随</a:t>
            </a:r>
            <a:r>
              <a:rPr lang="zh-CN" altLang="en-US" dirty="0" smtClean="0"/>
              <a:t>他，使他们成为门徒</a:t>
            </a:r>
            <a:r>
              <a:rPr lang="zh-CN" altLang="en-US" dirty="0" smtClean="0"/>
              <a:t>。（马太福音</a:t>
            </a:r>
            <a:r>
              <a:rPr lang="en-US" altLang="zh-CN" dirty="0" smtClean="0"/>
              <a:t>4</a:t>
            </a:r>
            <a:r>
              <a:rPr lang="zh-CN" altLang="en-US" dirty="0" smtClean="0"/>
              <a:t>：</a:t>
            </a:r>
            <a:r>
              <a:rPr lang="en-US" altLang="zh-CN" dirty="0" smtClean="0"/>
              <a:t>18-22</a:t>
            </a:r>
            <a:r>
              <a:rPr lang="zh-CN" altLang="en-US" dirty="0" smtClean="0"/>
              <a:t>）</a:t>
            </a:r>
            <a:endParaRPr lang="en-US" altLang="zh-CN" dirty="0" smtClean="0"/>
          </a:p>
          <a:p>
            <a:r>
              <a:rPr lang="zh-CN" altLang="en-US" dirty="0" smtClean="0"/>
              <a:t>四</a:t>
            </a:r>
            <a:r>
              <a:rPr lang="zh-CN" altLang="en-US" dirty="0" smtClean="0"/>
              <a:t>福音对此都有</a:t>
            </a:r>
            <a:r>
              <a:rPr lang="zh-CN" altLang="en-US" dirty="0" smtClean="0"/>
              <a:t>记载</a:t>
            </a:r>
            <a:r>
              <a:rPr lang="zh-CN" altLang="en-US" dirty="0" smtClean="0"/>
              <a:t>，</a:t>
            </a:r>
            <a:r>
              <a:rPr lang="zh-CN" altLang="en-US" dirty="0" smtClean="0"/>
              <a:t>耶稣</a:t>
            </a:r>
            <a:r>
              <a:rPr lang="zh-CN" altLang="en-US" dirty="0" smtClean="0"/>
              <a:t>呼召人跟随他</a:t>
            </a:r>
            <a:r>
              <a:rPr lang="zh-CN" altLang="en-US" dirty="0" smtClean="0"/>
              <a:t>，这些记录强调说明</a:t>
            </a:r>
            <a:r>
              <a:rPr lang="en-US" altLang="zh-CN" dirty="0" smtClean="0"/>
              <a:t>_______</a:t>
            </a:r>
            <a:r>
              <a:rPr lang="zh-CN" altLang="en-US" dirty="0" smtClean="0"/>
              <a:t>人是</a:t>
            </a:r>
            <a:r>
              <a:rPr lang="zh-CN" altLang="en-US" dirty="0" smtClean="0"/>
              <a:t>耶稣精心设计的</a:t>
            </a:r>
            <a:r>
              <a:rPr lang="zh-CN" altLang="en-US" dirty="0" smtClean="0"/>
              <a:t>策略，用以</a:t>
            </a:r>
            <a:r>
              <a:rPr lang="zh-CN" altLang="en-US" dirty="0" smtClean="0"/>
              <a:t>成就他在世上的目的。</a:t>
            </a:r>
            <a:endParaRPr lang="en-US" dirty="0" smtClean="0"/>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lstStyle/>
          <a:p>
            <a:r>
              <a:rPr lang="zh-CN" altLang="en-US" dirty="0" smtClean="0"/>
              <a:t>在</a:t>
            </a:r>
            <a:r>
              <a:rPr lang="zh-CN" altLang="en-US" dirty="0" smtClean="0"/>
              <a:t>基督</a:t>
            </a:r>
            <a:r>
              <a:rPr lang="en-US" altLang="zh-CN" dirty="0" smtClean="0"/>
              <a:t>______</a:t>
            </a:r>
            <a:r>
              <a:rPr lang="zh-CN" altLang="en-US" dirty="0" smtClean="0"/>
              <a:t>服事里，简略看来，他</a:t>
            </a:r>
            <a:r>
              <a:rPr lang="zh-CN" altLang="en-US" dirty="0" smtClean="0"/>
              <a:t>所采用的方法就是藉着传道，教导和</a:t>
            </a:r>
            <a:r>
              <a:rPr lang="zh-CN" altLang="en-US" dirty="0" smtClean="0"/>
              <a:t>医治。（马太福音</a:t>
            </a:r>
            <a:r>
              <a:rPr lang="en-US" altLang="zh-CN" dirty="0" smtClean="0"/>
              <a:t>4</a:t>
            </a:r>
            <a:r>
              <a:rPr lang="zh-CN" altLang="en-US" dirty="0" smtClean="0"/>
              <a:t>：</a:t>
            </a:r>
            <a:r>
              <a:rPr lang="en-US" altLang="zh-CN" dirty="0" smtClean="0"/>
              <a:t>23</a:t>
            </a:r>
            <a:r>
              <a:rPr lang="zh-CN" altLang="en-US" dirty="0" smtClean="0"/>
              <a:t>）这似乎</a:t>
            </a:r>
            <a:r>
              <a:rPr lang="zh-CN" altLang="en-US" dirty="0" smtClean="0"/>
              <a:t>满足了来到他面前人群的</a:t>
            </a:r>
            <a:r>
              <a:rPr lang="zh-CN" altLang="en-US" dirty="0" smtClean="0"/>
              <a:t>当时急切的</a:t>
            </a:r>
            <a:r>
              <a:rPr lang="en-US" altLang="zh-CN" dirty="0" smtClean="0"/>
              <a:t>_________</a:t>
            </a:r>
            <a:r>
              <a:rPr lang="zh-CN" altLang="en-US" dirty="0" smtClean="0"/>
              <a:t>。 </a:t>
            </a:r>
            <a:endParaRPr lang="en-US" dirty="0" smtClean="0"/>
          </a:p>
          <a:p>
            <a:r>
              <a:rPr lang="zh-CN" altLang="en-US" dirty="0" smtClean="0"/>
              <a:t>在</a:t>
            </a:r>
            <a:r>
              <a:rPr lang="zh-CN" altLang="en-US" dirty="0" smtClean="0"/>
              <a:t>基督的</a:t>
            </a:r>
            <a:r>
              <a:rPr lang="en-US" altLang="zh-CN" dirty="0" smtClean="0"/>
              <a:t>_______</a:t>
            </a:r>
            <a:r>
              <a:rPr lang="zh-CN" altLang="en-US" dirty="0" smtClean="0"/>
              <a:t>服侍里，</a:t>
            </a:r>
            <a:r>
              <a:rPr lang="zh-CN" altLang="en-US" dirty="0" smtClean="0"/>
              <a:t>他所采用</a:t>
            </a:r>
            <a:r>
              <a:rPr lang="zh-CN" altLang="en-US" dirty="0" smtClean="0"/>
              <a:t>的方式是与</a:t>
            </a:r>
            <a:r>
              <a:rPr lang="en-US" altLang="zh-CN" dirty="0" smtClean="0"/>
              <a:t>________</a:t>
            </a:r>
            <a:r>
              <a:rPr lang="zh-CN" altLang="en-US" dirty="0" smtClean="0"/>
              <a:t>交往。他花时间跟他们在一起，他</a:t>
            </a:r>
            <a:r>
              <a:rPr lang="zh-CN" altLang="en-US" dirty="0" smtClean="0"/>
              <a:t>将</a:t>
            </a:r>
            <a:r>
              <a:rPr lang="zh-CN" altLang="en-US" dirty="0" smtClean="0"/>
              <a:t>自己的生命为榜样给</a:t>
            </a:r>
            <a:r>
              <a:rPr lang="zh-CN" altLang="en-US" dirty="0" smtClean="0"/>
              <a:t>了他们</a:t>
            </a:r>
            <a:r>
              <a:rPr lang="zh-CN" altLang="en-US" dirty="0" smtClean="0"/>
              <a:t>。</a:t>
            </a:r>
            <a:endParaRPr lang="en-US" altLang="zh-CN" dirty="0" smtClean="0"/>
          </a:p>
          <a:p>
            <a:r>
              <a:rPr lang="zh-CN" altLang="en-US" dirty="0" smtClean="0"/>
              <a:t>这个服事过程中的关键就在于登山</a:t>
            </a:r>
            <a:r>
              <a:rPr lang="zh-CN" altLang="en-US" dirty="0" smtClean="0"/>
              <a:t>宝</a:t>
            </a:r>
            <a:r>
              <a:rPr lang="zh-CN" altLang="en-US" dirty="0" smtClean="0"/>
              <a:t>训中的教导。（马太福音</a:t>
            </a:r>
            <a:r>
              <a:rPr lang="en-US" altLang="zh-CN" dirty="0" smtClean="0"/>
              <a:t>5-7</a:t>
            </a:r>
            <a:r>
              <a:rPr lang="zh-CN" altLang="en-US" dirty="0" smtClean="0"/>
              <a:t>章）</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a:t>
            </a:r>
            <a:r>
              <a:rPr lang="zh-CN" altLang="en-US" dirty="0" smtClean="0">
                <a:latin typeface="微软雅黑" pitchFamily="34" charset="-122"/>
                <a:ea typeface="微软雅黑" pitchFamily="34" charset="-122"/>
              </a:rPr>
              <a:t>服</a:t>
            </a:r>
            <a:r>
              <a:rPr lang="zh-CN" altLang="en-US" dirty="0" smtClean="0">
                <a:latin typeface="微软雅黑" pitchFamily="34" charset="-122"/>
                <a:ea typeface="微软雅黑" pitchFamily="34" charset="-122"/>
              </a:rPr>
              <a:t>事</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这对我们的意义是什么</a:t>
            </a:r>
            <a:r>
              <a:rPr lang="zh-CN" altLang="en-US" b="1" dirty="0" smtClean="0">
                <a:latin typeface="微软雅黑" pitchFamily="34" charset="-122"/>
                <a:ea typeface="微软雅黑" pitchFamily="34" charset="-122"/>
              </a:rPr>
              <a:t>？</a:t>
            </a:r>
            <a:endParaRPr lang="en-US" altLang="zh-CN" b="1" dirty="0" smtClean="0">
              <a:latin typeface="微软雅黑" pitchFamily="34" charset="-122"/>
              <a:ea typeface="微软雅黑" pitchFamily="34" charset="-122"/>
            </a:endParaRPr>
          </a:p>
          <a:p>
            <a:r>
              <a:rPr lang="zh-CN" altLang="en-US" dirty="0" smtClean="0"/>
              <a:t>第</a:t>
            </a:r>
            <a:r>
              <a:rPr lang="zh-CN" altLang="en-US" dirty="0" smtClean="0"/>
              <a:t>一点，无论是公开的侍奉还是个别侍奉，都是耶稣精心设计的方法，是给他所训练的门徒们效法</a:t>
            </a:r>
            <a:r>
              <a:rPr lang="zh-CN" altLang="en-US" dirty="0" smtClean="0"/>
              <a:t>的</a:t>
            </a:r>
            <a:r>
              <a:rPr lang="en-US" altLang="zh-CN" dirty="0" smtClean="0"/>
              <a:t>_________</a:t>
            </a:r>
            <a:r>
              <a:rPr lang="zh-CN" altLang="en-US" dirty="0" smtClean="0"/>
              <a:t>。</a:t>
            </a:r>
            <a:endParaRPr lang="en-US" altLang="zh-CN" dirty="0" smtClean="0"/>
          </a:p>
          <a:p>
            <a:r>
              <a:rPr lang="zh-CN" altLang="en-US" dirty="0" smtClean="0"/>
              <a:t>耶稣所重视的是这两种的侍奉</a:t>
            </a:r>
            <a:r>
              <a:rPr lang="zh-CN" altLang="en-US" dirty="0" smtClean="0"/>
              <a:t>，而非其中之一</a:t>
            </a:r>
            <a:r>
              <a:rPr lang="zh-CN" altLang="en-US" dirty="0" smtClean="0"/>
              <a:t>。当基督在服事一大群人的时候，他也着重</a:t>
            </a:r>
            <a:r>
              <a:rPr lang="en-US" altLang="zh-CN" dirty="0" smtClean="0"/>
              <a:t>_________</a:t>
            </a:r>
            <a:r>
              <a:rPr lang="zh-CN" altLang="en-US" dirty="0" smtClean="0"/>
              <a:t>了一小群忠心认真的门徒。</a:t>
            </a:r>
            <a:endParaRPr lang="en-US" dirty="0" smtClean="0"/>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lstStyle/>
          <a:p>
            <a:r>
              <a:rPr lang="zh-CN" altLang="en-US" dirty="0" smtClean="0"/>
              <a:t>第二</a:t>
            </a:r>
            <a:r>
              <a:rPr lang="zh-CN" altLang="en-US" dirty="0" smtClean="0"/>
              <a:t>点，在</a:t>
            </a:r>
            <a:r>
              <a:rPr lang="zh-CN" altLang="en-US" dirty="0" smtClean="0"/>
              <a:t>耶稣看来，</a:t>
            </a:r>
            <a:r>
              <a:rPr lang="zh-CN" altLang="en-US" dirty="0" smtClean="0"/>
              <a:t>公开服事和个别</a:t>
            </a:r>
            <a:r>
              <a:rPr lang="zh-CN" altLang="en-US" dirty="0" smtClean="0"/>
              <a:t>服事</a:t>
            </a:r>
            <a:r>
              <a:rPr lang="zh-CN" altLang="en-US" dirty="0" smtClean="0"/>
              <a:t>相辅相成，</a:t>
            </a:r>
            <a:endParaRPr lang="en-US" altLang="zh-CN" dirty="0" smtClean="0"/>
          </a:p>
          <a:p>
            <a:r>
              <a:rPr lang="zh-CN" altLang="en-US" dirty="0" smtClean="0"/>
              <a:t>这个特征必须成为</a:t>
            </a:r>
            <a:r>
              <a:rPr lang="zh-CN" altLang="en-US" dirty="0" smtClean="0"/>
              <a:t>门徒在造就将来的门徒所遵循</a:t>
            </a:r>
            <a:r>
              <a:rPr lang="zh-CN" altLang="en-US" dirty="0" smtClean="0"/>
              <a:t>的</a:t>
            </a:r>
            <a:r>
              <a:rPr lang="en-US" altLang="zh-CN" dirty="0" smtClean="0"/>
              <a:t>________</a:t>
            </a:r>
            <a:r>
              <a:rPr lang="zh-CN" altLang="en-US" dirty="0" smtClean="0"/>
              <a:t>。</a:t>
            </a:r>
            <a:endParaRPr lang="en-US" altLang="zh-CN" dirty="0" smtClean="0"/>
          </a:p>
          <a:p>
            <a:r>
              <a:rPr lang="en-US" dirty="0" smtClean="0"/>
              <a:t>Dr</a:t>
            </a:r>
            <a:r>
              <a:rPr lang="en-US" dirty="0" smtClean="0"/>
              <a:t>. </a:t>
            </a:r>
            <a:r>
              <a:rPr lang="en-US" dirty="0" err="1" smtClean="0"/>
              <a:t>Coppedge</a:t>
            </a:r>
            <a:r>
              <a:rPr lang="en-US" dirty="0" smtClean="0"/>
              <a:t> </a:t>
            </a:r>
            <a:r>
              <a:rPr lang="zh-CN" altLang="en-US" dirty="0" smtClean="0"/>
              <a:t>说“我们不是参与公开服侍或个别服侍，而是必须</a:t>
            </a:r>
            <a:r>
              <a:rPr lang="zh-CN" altLang="en-US" dirty="0" smtClean="0"/>
              <a:t>参与</a:t>
            </a:r>
            <a:r>
              <a:rPr lang="en-US" altLang="zh-CN" dirty="0" smtClean="0"/>
              <a:t>________</a:t>
            </a:r>
            <a:r>
              <a:rPr lang="zh-CN" altLang="en-US" dirty="0" smtClean="0"/>
              <a:t>”</a:t>
            </a:r>
            <a:r>
              <a:rPr lang="zh-CN" altLang="en-US" dirty="0" smtClean="0"/>
              <a:t>。 </a:t>
            </a:r>
            <a:endParaRPr lang="en-US" dirty="0" smtClean="0"/>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normAutofit fontScale="77500" lnSpcReduction="20000"/>
          </a:bodyPr>
          <a:lstStyle/>
          <a:p>
            <a:pPr>
              <a:buNone/>
            </a:pPr>
            <a:r>
              <a:rPr lang="en-US" altLang="zh-CN" b="1" dirty="0" smtClean="0">
                <a:latin typeface="微软雅黑" pitchFamily="34" charset="-122"/>
                <a:ea typeface="微软雅黑" pitchFamily="34" charset="-122"/>
              </a:rPr>
              <a:t>Dr. </a:t>
            </a:r>
            <a:r>
              <a:rPr lang="en-US" altLang="zh-CN" b="1" dirty="0" err="1" smtClean="0">
                <a:latin typeface="微软雅黑" pitchFamily="34" charset="-122"/>
                <a:ea typeface="微软雅黑" pitchFamily="34" charset="-122"/>
              </a:rPr>
              <a:t>Coppedge</a:t>
            </a:r>
            <a:r>
              <a:rPr lang="en-US" altLang="zh-CN" b="1"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的例子</a:t>
            </a:r>
            <a:endParaRPr lang="en-US" altLang="zh-CN" b="1" dirty="0" smtClean="0">
              <a:latin typeface="微软雅黑" pitchFamily="34" charset="-122"/>
              <a:ea typeface="微软雅黑" pitchFamily="34" charset="-122"/>
            </a:endParaRPr>
          </a:p>
          <a:p>
            <a:r>
              <a:rPr lang="en-US" altLang="zh-CN" dirty="0" smtClean="0"/>
              <a:t>Dr. </a:t>
            </a:r>
            <a:r>
              <a:rPr lang="en-US" altLang="zh-CN" dirty="0" err="1" smtClean="0"/>
              <a:t>Coppedge</a:t>
            </a:r>
            <a:r>
              <a:rPr lang="zh-CN" altLang="en-US" dirty="0" smtClean="0"/>
              <a:t>在</a:t>
            </a:r>
            <a:r>
              <a:rPr lang="en-US" dirty="0" smtClean="0"/>
              <a:t>Asbury </a:t>
            </a:r>
            <a:r>
              <a:rPr lang="zh-CN" altLang="en-US" dirty="0" smtClean="0"/>
              <a:t>做教导和大范围的佈道，同时有参与校园小组门徒训练，这一切都源自示范给他的原则</a:t>
            </a:r>
            <a:r>
              <a:rPr lang="zh-CN" altLang="en-US" dirty="0" smtClean="0"/>
              <a:t>。</a:t>
            </a:r>
            <a:endParaRPr lang="en-US" altLang="zh-CN" dirty="0" smtClean="0"/>
          </a:p>
          <a:p>
            <a:r>
              <a:rPr lang="en-US" dirty="0" smtClean="0"/>
              <a:t> </a:t>
            </a:r>
            <a:r>
              <a:rPr lang="en-US" dirty="0" smtClean="0"/>
              <a:t>Dr. Robert E. Coleman </a:t>
            </a:r>
            <a:r>
              <a:rPr lang="zh-CN" altLang="en-US" dirty="0" smtClean="0"/>
              <a:t>几年前在</a:t>
            </a:r>
            <a:r>
              <a:rPr lang="en-US" dirty="0" smtClean="0"/>
              <a:t>Asbury  </a:t>
            </a:r>
            <a:r>
              <a:rPr lang="zh-CN" altLang="en-US" dirty="0" smtClean="0"/>
              <a:t>负责传道部门，也会与几位追求的学生在下午</a:t>
            </a:r>
            <a:r>
              <a:rPr lang="en-US" dirty="0" smtClean="0"/>
              <a:t>5</a:t>
            </a:r>
            <a:r>
              <a:rPr lang="zh-CN" altLang="en-US" dirty="0" smtClean="0"/>
              <a:t>点在自己的办公室见面</a:t>
            </a:r>
            <a:r>
              <a:rPr lang="zh-CN" altLang="en-US" dirty="0" smtClean="0"/>
              <a:t>。</a:t>
            </a:r>
            <a:r>
              <a:rPr lang="en-US" altLang="zh-CN" dirty="0" smtClean="0"/>
              <a:t>Dr. </a:t>
            </a:r>
            <a:r>
              <a:rPr lang="en-US" dirty="0" err="1" smtClean="0"/>
              <a:t>Coppedge</a:t>
            </a:r>
            <a:r>
              <a:rPr lang="en-US" dirty="0" smtClean="0"/>
              <a:t> </a:t>
            </a:r>
            <a:r>
              <a:rPr lang="zh-CN" altLang="en-US" dirty="0" smtClean="0"/>
              <a:t>就是其中的一位学生</a:t>
            </a:r>
            <a:r>
              <a:rPr lang="zh-CN" altLang="en-US" dirty="0" smtClean="0"/>
              <a:t>。</a:t>
            </a:r>
            <a:endParaRPr lang="en-US" altLang="zh-CN" dirty="0" smtClean="0"/>
          </a:p>
          <a:p>
            <a:r>
              <a:rPr lang="zh-CN" altLang="en-US" dirty="0" smtClean="0"/>
              <a:t>毕业</a:t>
            </a:r>
            <a:r>
              <a:rPr lang="zh-CN" altLang="en-US" dirty="0" smtClean="0"/>
              <a:t>后，</a:t>
            </a:r>
            <a:r>
              <a:rPr lang="en-US" dirty="0" err="1" smtClean="0"/>
              <a:t>Coppedge</a:t>
            </a:r>
            <a:r>
              <a:rPr lang="en-US" dirty="0" smtClean="0"/>
              <a:t> </a:t>
            </a:r>
            <a:r>
              <a:rPr lang="zh-CN" altLang="en-US" dirty="0" smtClean="0"/>
              <a:t>在美国哥伦比亚一家差传神学院从事教导，便开始召聚身边的同事研读圣经，祷告和彼此督责</a:t>
            </a:r>
            <a:r>
              <a:rPr lang="zh-CN" altLang="en-US" dirty="0" smtClean="0"/>
              <a:t>。</a:t>
            </a:r>
            <a:endParaRPr lang="en-US" altLang="zh-CN" dirty="0" smtClean="0"/>
          </a:p>
          <a:p>
            <a:r>
              <a:rPr lang="zh-CN" altLang="en-US" dirty="0" smtClean="0"/>
              <a:t>在</a:t>
            </a:r>
            <a:r>
              <a:rPr lang="en-US" dirty="0" smtClean="0"/>
              <a:t>Wesley </a:t>
            </a:r>
            <a:r>
              <a:rPr lang="zh-CN" altLang="en-US" dirty="0" smtClean="0"/>
              <a:t>神学院</a:t>
            </a:r>
            <a:r>
              <a:rPr lang="zh-CN" altLang="en-US" dirty="0" smtClean="0"/>
              <a:t>完成</a:t>
            </a:r>
            <a:r>
              <a:rPr lang="zh-CN" altLang="en-US" dirty="0" smtClean="0"/>
              <a:t>博士学业后，他返回</a:t>
            </a:r>
            <a:r>
              <a:rPr lang="en-US" dirty="0" smtClean="0"/>
              <a:t>Asbury </a:t>
            </a:r>
            <a:r>
              <a:rPr lang="zh-CN" altLang="en-US" dirty="0" smtClean="0"/>
              <a:t>教授神学，他一如既往地示范校园门徒训练，最好建立了巴拿巴基金会</a:t>
            </a:r>
            <a:r>
              <a:rPr lang="zh-CN" altLang="en-US" dirty="0" smtClean="0"/>
              <a:t>。</a:t>
            </a:r>
            <a:endParaRPr lang="en-US" altLang="zh-CN" dirty="0" smtClean="0"/>
          </a:p>
          <a:p>
            <a:r>
              <a:rPr lang="zh-CN" altLang="en-US" dirty="0" smtClean="0"/>
              <a:t>今天</a:t>
            </a:r>
            <a:r>
              <a:rPr lang="zh-CN" altLang="en-US" dirty="0" smtClean="0"/>
              <a:t>世界各地许多重要的差传负责人、宣教士、牧师和神学院老师仅参与公开侍奉有参与个别侍奉。在很大程度上，我灵命的成长和事工出于</a:t>
            </a:r>
            <a:r>
              <a:rPr lang="en-US" dirty="0" smtClean="0"/>
              <a:t>Dr. Coleman </a:t>
            </a:r>
            <a:r>
              <a:rPr lang="zh-CN" altLang="en-US" dirty="0" smtClean="0"/>
              <a:t>和</a:t>
            </a:r>
            <a:r>
              <a:rPr lang="en-US" dirty="0" smtClean="0"/>
              <a:t>Dr. </a:t>
            </a:r>
            <a:r>
              <a:rPr lang="en-US" dirty="0" err="1" smtClean="0"/>
              <a:t>Coppedge</a:t>
            </a:r>
            <a:r>
              <a:rPr lang="en-US" dirty="0" smtClean="0"/>
              <a:t> </a:t>
            </a:r>
            <a:r>
              <a:rPr lang="zh-CN" altLang="en-US" dirty="0" smtClean="0"/>
              <a:t>的训练栽培。</a:t>
            </a:r>
            <a:endParaRPr lang="en-US" dirty="0" smtClean="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lstStyle/>
          <a:p>
            <a:r>
              <a:rPr lang="zh-CN" altLang="en-US" dirty="0" smtClean="0"/>
              <a:t>你有没有意识到为什么有果</a:t>
            </a:r>
            <a:r>
              <a:rPr lang="zh-CN" altLang="en-US" dirty="0" smtClean="0"/>
              <a:t>效</a:t>
            </a:r>
            <a:r>
              <a:rPr lang="zh-CN" altLang="en-US" dirty="0" smtClean="0"/>
              <a:t>的服事出现在生命目标的最后？</a:t>
            </a:r>
            <a:endParaRPr lang="en-US" altLang="zh-CN" dirty="0" smtClean="0"/>
          </a:p>
          <a:p>
            <a:r>
              <a:rPr lang="zh-CN" altLang="en-US" dirty="0" smtClean="0"/>
              <a:t>原因</a:t>
            </a:r>
            <a:r>
              <a:rPr lang="zh-CN" altLang="en-US" dirty="0" smtClean="0"/>
              <a:t>是如果我们以耶稣</a:t>
            </a:r>
            <a:r>
              <a:rPr lang="zh-CN" altLang="en-US" dirty="0" smtClean="0"/>
              <a:t>的生活方式为</a:t>
            </a:r>
            <a:r>
              <a:rPr lang="zh-CN" altLang="en-US" dirty="0" smtClean="0"/>
              <a:t>我们生活的模式</a:t>
            </a:r>
            <a:r>
              <a:rPr lang="zh-CN" altLang="en-US" dirty="0" smtClean="0"/>
              <a:t>，我们对他人的服事当也源于</a:t>
            </a:r>
            <a:r>
              <a:rPr lang="zh-CN" altLang="en-US" dirty="0" smtClean="0"/>
              <a:t>我们与</a:t>
            </a:r>
            <a:r>
              <a:rPr lang="zh-CN" altLang="en-US" dirty="0" smtClean="0"/>
              <a:t>神、与信徒、和我们的品格和思想的</a:t>
            </a:r>
            <a:r>
              <a:rPr lang="zh-CN" altLang="en-US" dirty="0" smtClean="0"/>
              <a:t>关系</a:t>
            </a:r>
            <a:r>
              <a:rPr lang="zh-CN" altLang="en-US" dirty="0" smtClean="0"/>
              <a:t>。</a:t>
            </a:r>
            <a:endParaRPr lang="en-US" altLang="zh-CN" dirty="0" smtClean="0"/>
          </a:p>
          <a:p>
            <a:r>
              <a:rPr lang="zh-CN" altLang="en-US" dirty="0" smtClean="0"/>
              <a:t>因此</a:t>
            </a:r>
            <a:r>
              <a:rPr lang="en-US" altLang="zh-CN" dirty="0" smtClean="0"/>
              <a:t>_________</a:t>
            </a:r>
            <a:r>
              <a:rPr lang="zh-CN" altLang="en-US" dirty="0" smtClean="0"/>
              <a:t>和</a:t>
            </a:r>
            <a:r>
              <a:rPr lang="en-US" altLang="zh-CN" smtClean="0"/>
              <a:t>________</a:t>
            </a:r>
            <a:r>
              <a:rPr lang="zh-CN" altLang="en-US" smtClean="0"/>
              <a:t>形成</a:t>
            </a:r>
            <a:r>
              <a:rPr lang="zh-CN" altLang="en-US" dirty="0" smtClean="0"/>
              <a:t>了我们服事的环境和背景。</a:t>
            </a:r>
            <a:endParaRPr lang="en-US" dirty="0" smtClean="0"/>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normAutofit lnSpcReduction="10000"/>
          </a:bodyPr>
          <a:lstStyle/>
          <a:p>
            <a:pPr algn="ctr">
              <a:buNone/>
            </a:pPr>
            <a:r>
              <a:rPr lang="zh-CN" altLang="en-US" b="1" dirty="0" smtClean="0">
                <a:latin typeface="微软雅黑" pitchFamily="34" charset="-122"/>
                <a:ea typeface="微软雅黑" pitchFamily="34" charset="-122"/>
              </a:rPr>
              <a:t>模式</a:t>
            </a:r>
            <a:endParaRPr lang="en-US" altLang="zh-CN" b="1" dirty="0" smtClean="0">
              <a:latin typeface="微软雅黑" pitchFamily="34" charset="-122"/>
              <a:ea typeface="微软雅黑" pitchFamily="34" charset="-122"/>
            </a:endParaRPr>
          </a:p>
          <a:p>
            <a:pPr algn="ctr">
              <a:buNone/>
            </a:pPr>
            <a:endParaRPr lang="en-US" altLang="zh-CN" b="1" dirty="0" smtClean="0">
              <a:latin typeface="微软雅黑" pitchFamily="34" charset="-122"/>
              <a:ea typeface="微软雅黑" pitchFamily="34" charset="-122"/>
            </a:endParaRPr>
          </a:p>
          <a:p>
            <a:pPr>
              <a:buNone/>
            </a:pPr>
            <a:r>
              <a:rPr lang="zh-CN" altLang="en-US" dirty="0" smtClean="0"/>
              <a:t>                                  为人                   做事</a:t>
            </a:r>
            <a:endParaRPr lang="en-US" altLang="zh-CN" dirty="0" smtClean="0"/>
          </a:p>
          <a:p>
            <a:pPr>
              <a:buNone/>
            </a:pPr>
            <a:r>
              <a:rPr lang="zh-CN" altLang="en-US" dirty="0" smtClean="0"/>
              <a:t>与耶稣</a:t>
            </a:r>
            <a:r>
              <a:rPr lang="zh-CN" altLang="en-US" dirty="0" smtClean="0"/>
              <a:t>的</a:t>
            </a:r>
            <a:endParaRPr lang="en-US" altLang="zh-CN" dirty="0" smtClean="0"/>
          </a:p>
          <a:p>
            <a:pPr>
              <a:buNone/>
            </a:pPr>
            <a:r>
              <a:rPr lang="zh-CN" altLang="en-US" dirty="0" smtClean="0"/>
              <a:t>亲密关系                属神的品格           有果效的</a:t>
            </a:r>
            <a:endParaRPr lang="en-US" altLang="zh-CN" dirty="0" smtClean="0"/>
          </a:p>
          <a:p>
            <a:pPr>
              <a:buNone/>
            </a:pPr>
            <a:r>
              <a:rPr lang="zh-CN" altLang="en-US" dirty="0" smtClean="0"/>
              <a:t> </a:t>
            </a:r>
            <a:r>
              <a:rPr lang="zh-CN" altLang="en-US" dirty="0" smtClean="0"/>
              <a:t>                             属神的思想            服事</a:t>
            </a:r>
            <a:endParaRPr lang="en-US" altLang="zh-CN" dirty="0" smtClean="0"/>
          </a:p>
          <a:p>
            <a:endParaRPr lang="en-US" dirty="0" smtClean="0"/>
          </a:p>
          <a:p>
            <a:endParaRPr lang="en-US" dirty="0" smtClean="0"/>
          </a:p>
          <a:p>
            <a:r>
              <a:rPr lang="zh-CN" altLang="en-US" dirty="0" smtClean="0"/>
              <a:t>其他的门徒</a:t>
            </a:r>
            <a:endParaRPr lang="en-US" dirty="0"/>
          </a:p>
        </p:txBody>
      </p:sp>
      <p:cxnSp>
        <p:nvCxnSpPr>
          <p:cNvPr id="5" name="直接箭头连接符 4"/>
          <p:cNvCxnSpPr/>
          <p:nvPr/>
        </p:nvCxnSpPr>
        <p:spPr>
          <a:xfrm>
            <a:off x="5105400" y="2743200"/>
            <a:ext cx="1524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a:off x="1219200" y="4114800"/>
            <a:ext cx="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normAutofit fontScale="92500" lnSpcReduction="20000"/>
          </a:bodyPr>
          <a:lstStyle/>
          <a:p>
            <a:pPr algn="ctr">
              <a:buNone/>
            </a:pPr>
            <a:r>
              <a:rPr lang="zh-CN" altLang="en-US" b="1" dirty="0" smtClean="0">
                <a:latin typeface="微软雅黑" pitchFamily="34" charset="-122"/>
                <a:ea typeface="微软雅黑" pitchFamily="34" charset="-122"/>
              </a:rPr>
              <a:t>见证</a:t>
            </a:r>
            <a:endParaRPr lang="en-US" altLang="zh-CN" b="1" dirty="0" smtClean="0">
              <a:latin typeface="微软雅黑" pitchFamily="34" charset="-122"/>
              <a:ea typeface="微软雅黑" pitchFamily="34" charset="-122"/>
            </a:endParaRPr>
          </a:p>
          <a:p>
            <a:r>
              <a:rPr lang="zh-CN" altLang="en-US" dirty="0" smtClean="0"/>
              <a:t>克里斯和鲁斯的见证。 </a:t>
            </a:r>
            <a:endParaRPr lang="en-US" altLang="zh-CN" dirty="0" smtClean="0"/>
          </a:p>
          <a:p>
            <a:r>
              <a:rPr lang="zh-CN" altLang="en-US" dirty="0" smtClean="0"/>
              <a:t>腓</a:t>
            </a:r>
            <a:r>
              <a:rPr lang="zh-CN" altLang="en-US" dirty="0" smtClean="0"/>
              <a:t>立门是通过查经学习认识基督的，现在教导主日学，带领查经，他渴望在</a:t>
            </a:r>
            <a:r>
              <a:rPr lang="en-US" dirty="0" smtClean="0"/>
              <a:t>Felix Minds</a:t>
            </a:r>
            <a:r>
              <a:rPr lang="zh-CN" altLang="en-US" dirty="0" smtClean="0"/>
              <a:t>建立一家教会以便给亲友传福音</a:t>
            </a:r>
            <a:r>
              <a:rPr lang="zh-CN" altLang="en-US" dirty="0" smtClean="0"/>
              <a:t>。</a:t>
            </a:r>
            <a:endParaRPr lang="en-US" altLang="zh-CN" dirty="0" smtClean="0"/>
          </a:p>
          <a:p>
            <a:r>
              <a:rPr lang="zh-CN" altLang="en-US" dirty="0" smtClean="0"/>
              <a:t>克里斯经营</a:t>
            </a:r>
            <a:r>
              <a:rPr lang="zh-CN" altLang="en-US" dirty="0" smtClean="0"/>
              <a:t>一家银行。但藉着生命与生命之间在小组的分享，我学会了用是否讨神喜悦来评估我的生命和人生目标。我全部的生命和家庭进行了重新定位，做讨神喜悦的人</a:t>
            </a:r>
            <a:r>
              <a:rPr lang="en-US" altLang="zh-CN" dirty="0" smtClean="0"/>
              <a:t>—</a:t>
            </a:r>
            <a:r>
              <a:rPr lang="zh-CN" altLang="en-US" dirty="0" smtClean="0"/>
              <a:t>遵循神的旨意</a:t>
            </a:r>
            <a:r>
              <a:rPr lang="en-US" dirty="0" smtClean="0"/>
              <a:t>, </a:t>
            </a:r>
            <a:r>
              <a:rPr lang="zh-CN" altLang="en-US" dirty="0" smtClean="0"/>
              <a:t>才能带出有果效的服侍</a:t>
            </a:r>
            <a:endParaRPr lang="en-US" dirty="0" smtClean="0"/>
          </a:p>
          <a:p>
            <a:pPr>
              <a:buNone/>
            </a:pPr>
            <a:r>
              <a:rPr lang="zh-CN" altLang="en-US" dirty="0" smtClean="0"/>
              <a:t> </a:t>
            </a:r>
            <a:endParaRPr lang="en-US" dirty="0" smtClean="0"/>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a:t>
            </a:r>
            <a:r>
              <a:rPr lang="zh-CN" altLang="en-US" dirty="0" smtClean="0">
                <a:latin typeface="微软雅黑" pitchFamily="34" charset="-122"/>
                <a:ea typeface="微软雅黑" pitchFamily="34" charset="-122"/>
              </a:rPr>
              <a:t>的服事</a:t>
            </a:r>
            <a:endParaRPr lang="en-US" dirty="0"/>
          </a:p>
        </p:txBody>
      </p:sp>
      <p:sp>
        <p:nvSpPr>
          <p:cNvPr id="3" name="内容占位符 2"/>
          <p:cNvSpPr>
            <a:spLocks noGrp="1"/>
          </p:cNvSpPr>
          <p:nvPr>
            <p:ph sz="quarter" idx="1"/>
          </p:nvPr>
        </p:nvSpPr>
        <p:spPr/>
        <p:txBody>
          <a:bodyPr/>
          <a:lstStyle/>
          <a:p>
            <a:r>
              <a:rPr lang="zh-CN" altLang="en-US" dirty="0" smtClean="0"/>
              <a:t>神</a:t>
            </a:r>
            <a:r>
              <a:rPr lang="zh-CN" altLang="en-US" dirty="0" smtClean="0"/>
              <a:t>对我们生命的目标是什么</a:t>
            </a:r>
            <a:r>
              <a:rPr lang="zh-CN" altLang="en-US" dirty="0" smtClean="0"/>
              <a:t>？</a:t>
            </a:r>
            <a:endParaRPr lang="en-US" altLang="zh-CN" dirty="0" smtClean="0"/>
          </a:p>
          <a:p>
            <a:r>
              <a:rPr lang="zh-CN" altLang="en-US" dirty="0" smtClean="0"/>
              <a:t>人生的五大目标是怎样成就终极的目标</a:t>
            </a:r>
            <a:r>
              <a:rPr lang="zh-CN" altLang="en-US" dirty="0" smtClean="0"/>
              <a:t>。</a:t>
            </a:r>
            <a:endParaRPr lang="en-US" altLang="zh-CN" dirty="0" smtClean="0"/>
          </a:p>
          <a:p>
            <a:r>
              <a:rPr lang="zh-CN" altLang="en-US" dirty="0" smtClean="0"/>
              <a:t>请</a:t>
            </a:r>
            <a:r>
              <a:rPr lang="zh-CN" altLang="en-US" dirty="0" smtClean="0"/>
              <a:t>看上面的</a:t>
            </a:r>
            <a:r>
              <a:rPr lang="zh-CN" altLang="en-US" dirty="0" smtClean="0"/>
              <a:t>图表。</a:t>
            </a:r>
            <a:endParaRPr lang="en-US" altLang="zh-CN" dirty="0" smtClean="0"/>
          </a:p>
          <a:p>
            <a:r>
              <a:rPr lang="zh-CN" altLang="en-US" dirty="0" smtClean="0"/>
              <a:t>为了讨神喜悦，荣耀神</a:t>
            </a:r>
            <a:r>
              <a:rPr lang="zh-CN" altLang="en-US" dirty="0" smtClean="0"/>
              <a:t>。生命目标是核心。</a:t>
            </a:r>
            <a:endParaRPr lang="en-US" altLang="zh-CN" dirty="0" smtClean="0"/>
          </a:p>
          <a:p>
            <a:r>
              <a:rPr lang="zh-CN" altLang="en-US" dirty="0" smtClean="0"/>
              <a:t>与</a:t>
            </a:r>
            <a:r>
              <a:rPr lang="zh-CN" altLang="en-US" dirty="0" smtClean="0"/>
              <a:t>神和几个忠心的信徒有亲密的关系是属神品格，属神的心思和有果效的服侍产生的根基</a:t>
            </a:r>
            <a:r>
              <a:rPr lang="zh-CN" altLang="en-US" dirty="0" smtClean="0"/>
              <a:t>。</a:t>
            </a:r>
            <a:endParaRPr lang="en-US" altLang="zh-CN" dirty="0" smtClean="0"/>
          </a:p>
          <a:p>
            <a:r>
              <a:rPr lang="zh-CN" altLang="en-US" dirty="0" smtClean="0"/>
              <a:t>建立</a:t>
            </a:r>
            <a:r>
              <a:rPr lang="zh-CN" altLang="en-US" dirty="0" smtClean="0"/>
              <a:t>与神、属</a:t>
            </a:r>
            <a:r>
              <a:rPr lang="zh-CN" altLang="en-US" dirty="0" smtClean="0"/>
              <a:t>灵伙伴</a:t>
            </a:r>
            <a:r>
              <a:rPr lang="zh-CN" altLang="en-US" dirty="0" smtClean="0"/>
              <a:t>的亲密关系是至关重要的。 </a:t>
            </a:r>
            <a:endParaRPr lang="en-US" dirty="0" smtClean="0"/>
          </a:p>
          <a:p>
            <a:endParaRPr lang="en-US" dirty="0" smtClean="0"/>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#5</a:t>
            </a:r>
            <a:r>
              <a:rPr lang="zh-CN" altLang="en-US" dirty="0" smtClean="0">
                <a:latin typeface="微软雅黑" pitchFamily="34" charset="-122"/>
                <a:ea typeface="微软雅黑" pitchFamily="34" charset="-122"/>
              </a:rPr>
              <a:t>：有果效的服事</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结论</a:t>
            </a:r>
            <a:endParaRPr lang="en-US" altLang="zh-CN" b="1" dirty="0" smtClean="0">
              <a:latin typeface="微软雅黑" pitchFamily="34" charset="-122"/>
              <a:ea typeface="微软雅黑" pitchFamily="34" charset="-122"/>
            </a:endParaRPr>
          </a:p>
          <a:p>
            <a:r>
              <a:rPr lang="zh-CN" altLang="en-US" dirty="0" smtClean="0"/>
              <a:t>在我们结束思想神对我们人生的最终旨意，请依照神给我们的人生目标，评估一下自我的状况</a:t>
            </a:r>
            <a:r>
              <a:rPr lang="zh-CN" altLang="en-US" dirty="0" smtClean="0"/>
              <a:t>。</a:t>
            </a:r>
            <a:endParaRPr lang="en-US" dirty="0" smtClean="0"/>
          </a:p>
          <a:p>
            <a:r>
              <a:rPr lang="zh-CN" altLang="en-US" dirty="0" smtClean="0"/>
              <a:t>我们来做个结束祷告。求神显明我们的状况。也许你愿意上前来，跪在祭坛前再次把自己献上，顺从圣灵的引导。</a:t>
            </a:r>
            <a:endParaRPr lang="en-US" dirty="0" smtClean="0"/>
          </a:p>
          <a:p>
            <a:pPr>
              <a:buNone/>
            </a:pP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85000" lnSpcReduction="20000"/>
          </a:bodyPr>
          <a:lstStyle/>
          <a:p>
            <a:r>
              <a:rPr lang="zh-CN" altLang="en-US" b="1" dirty="0" smtClean="0">
                <a:latin typeface="微软雅黑" pitchFamily="34" charset="-122"/>
                <a:ea typeface="微软雅黑" pitchFamily="34" charset="-122"/>
              </a:rPr>
              <a:t>生命</a:t>
            </a:r>
            <a:r>
              <a:rPr lang="zh-CN" altLang="en-US" b="1" dirty="0" smtClean="0">
                <a:latin typeface="微软雅黑" pitchFamily="34" charset="-122"/>
                <a:ea typeface="微软雅黑" pitchFamily="34" charset="-122"/>
              </a:rPr>
              <a:t>目标</a:t>
            </a:r>
            <a:r>
              <a:rPr lang="en-US" altLang="zh-CN" b="1" dirty="0" smtClean="0">
                <a:latin typeface="微软雅黑" pitchFamily="34" charset="-122"/>
                <a:ea typeface="微软雅黑" pitchFamily="34" charset="-122"/>
              </a:rPr>
              <a:t>#3</a:t>
            </a:r>
            <a:r>
              <a:rPr lang="zh-CN" altLang="en-US" dirty="0" smtClean="0"/>
              <a:t>：</a:t>
            </a:r>
            <a:r>
              <a:rPr lang="en-US" altLang="zh-CN" dirty="0" smtClean="0"/>
              <a:t>___________________________________</a:t>
            </a:r>
            <a:endParaRPr lang="en-US" altLang="zh-CN" dirty="0" smtClean="0"/>
          </a:p>
          <a:p>
            <a:r>
              <a:rPr lang="zh-CN" altLang="en-US" dirty="0" smtClean="0"/>
              <a:t>第三个生命目标是耶稣在他的门徒面前彰显出来的</a:t>
            </a:r>
            <a:r>
              <a:rPr lang="zh-CN" altLang="en-US" u="sng" dirty="0" smtClean="0"/>
              <a:t>神的性情</a:t>
            </a:r>
            <a:r>
              <a:rPr lang="zh-CN" altLang="en-US" dirty="0" smtClean="0"/>
              <a:t>。</a:t>
            </a:r>
            <a:endParaRPr lang="en-US" altLang="zh-CN" dirty="0" smtClean="0"/>
          </a:p>
          <a:p>
            <a:r>
              <a:rPr lang="zh-CN" altLang="en-US" dirty="0" smtClean="0"/>
              <a:t>耶稣向门徒们显明心灵和生活上的圣洁，这样做就好比给了门徒一幅生动的日常生活图画，一幅描绘什么是敬虔的图画，而这图画中的敬虔则带上了人的脸。</a:t>
            </a:r>
            <a:endParaRPr lang="en-US" altLang="zh-CN" dirty="0" smtClean="0"/>
          </a:p>
          <a:p>
            <a:r>
              <a:rPr lang="zh-CN" altLang="en-US" dirty="0" smtClean="0"/>
              <a:t>我们看到在耶稣的态度、行为和他的人际关系中，敬虔无处不在。其后三年，耶稣在开始那雕琢门徒品格之前，这就是他摆在门徒面前的标准。</a:t>
            </a:r>
            <a:endParaRPr lang="en-US" altLang="zh-CN" dirty="0" smtClean="0"/>
          </a:p>
          <a:p>
            <a:r>
              <a:rPr lang="zh-CN" altLang="en-US" dirty="0" smtClean="0"/>
              <a:t>神的性情尤其与我们与神之间的关系紧密相连。只有当我们真正认识神的时候，他才能以他的方式开始雕琢我们的品格，是我们能折射出他的形象。我们这个人怎样是直接出于我们与神的关系怎样。</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77500" lnSpcReduction="20000"/>
          </a:bodyPr>
          <a:lstStyle/>
          <a:p>
            <a:r>
              <a:rPr lang="zh-CN" altLang="en-US" b="1" dirty="0" smtClean="0">
                <a:latin typeface="微软雅黑" pitchFamily="34" charset="-122"/>
                <a:ea typeface="微软雅黑" pitchFamily="34" charset="-122"/>
              </a:rPr>
              <a:t>生命</a:t>
            </a:r>
            <a:r>
              <a:rPr lang="zh-CN" altLang="en-US" b="1" dirty="0" smtClean="0">
                <a:latin typeface="微软雅黑" pitchFamily="34" charset="-122"/>
                <a:ea typeface="微软雅黑" pitchFamily="34" charset="-122"/>
              </a:rPr>
              <a:t>目标</a:t>
            </a:r>
            <a:r>
              <a:rPr lang="en-US" altLang="zh-CN" b="1" dirty="0" smtClean="0">
                <a:latin typeface="微软雅黑" pitchFamily="34" charset="-122"/>
                <a:ea typeface="微软雅黑" pitchFamily="34" charset="-122"/>
              </a:rPr>
              <a:t>#4:________________________________________________</a:t>
            </a:r>
            <a:endParaRPr lang="en-US" altLang="zh-CN" b="1" dirty="0" smtClean="0">
              <a:latin typeface="微软雅黑" pitchFamily="34" charset="-122"/>
              <a:ea typeface="微软雅黑" pitchFamily="34" charset="-122"/>
            </a:endParaRPr>
          </a:p>
          <a:p>
            <a:r>
              <a:rPr lang="zh-CN" altLang="en-US" dirty="0" smtClean="0"/>
              <a:t>第四个生命目标是敬虔的思想。我们需要看到的是耶稣很在乎我们的思想。</a:t>
            </a:r>
            <a:endParaRPr lang="en-US" altLang="zh-CN" dirty="0" smtClean="0"/>
          </a:p>
          <a:p>
            <a:r>
              <a:rPr lang="zh-CN" altLang="en-US" dirty="0" smtClean="0"/>
              <a:t>耶稣在一开始就通过与他的门徒分享神的心意来训练他们的思维。耶稣在他们的生命里建构了一个概念，那就是真理是品格、事工以及人际关系的基石。</a:t>
            </a:r>
            <a:endParaRPr lang="en-US" altLang="zh-CN" dirty="0" smtClean="0"/>
          </a:p>
          <a:p>
            <a:r>
              <a:rPr lang="zh-CN" altLang="en-US" dirty="0" smtClean="0"/>
              <a:t>错误的思想（比如，错误的神学观念）会对我们与神和他人的关系上造成致命的伤害。</a:t>
            </a:r>
            <a:endParaRPr lang="en-US" altLang="zh-CN" dirty="0" smtClean="0"/>
          </a:p>
          <a:p>
            <a:r>
              <a:rPr lang="zh-CN" altLang="en-US" dirty="0" smtClean="0"/>
              <a:t>了解神的思想和心意则为我们提供了一个有关生活的观点角度，这个角度使我们能像耶稣那样生活及回应周围的环境。</a:t>
            </a:r>
            <a:endParaRPr lang="en-US" altLang="zh-CN" dirty="0" smtClean="0"/>
          </a:p>
          <a:p>
            <a:r>
              <a:rPr lang="zh-CN" altLang="en-US" dirty="0" smtClean="0"/>
              <a:t>敬虔的思维，就像敬虔的品格一样，是一个与真神之间亲密关系的产物。通过花时间与神相交，并且小心聆听神的话使得培养具有神那样的思想和心意成为可能。很明显的，这是耶稣对他的门徒的目标之一。</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92500" lnSpcReduction="20000"/>
          </a:bodyPr>
          <a:lstStyle/>
          <a:p>
            <a:r>
              <a:rPr lang="zh-CN" altLang="en-US" b="1" dirty="0" smtClean="0">
                <a:latin typeface="微软雅黑" pitchFamily="34" charset="-122"/>
                <a:ea typeface="微软雅黑" pitchFamily="34" charset="-122"/>
              </a:rPr>
              <a:t>生命</a:t>
            </a:r>
            <a:r>
              <a:rPr lang="zh-CN" altLang="en-US" b="1" dirty="0" smtClean="0">
                <a:latin typeface="微软雅黑" pitchFamily="34" charset="-122"/>
                <a:ea typeface="微软雅黑" pitchFamily="34" charset="-122"/>
              </a:rPr>
              <a:t>目标</a:t>
            </a:r>
            <a:r>
              <a:rPr lang="en-US" altLang="zh-CN" b="1" dirty="0" smtClean="0">
                <a:latin typeface="微软雅黑" pitchFamily="34" charset="-122"/>
                <a:ea typeface="微软雅黑" pitchFamily="34" charset="-122"/>
              </a:rPr>
              <a:t>#5</a:t>
            </a:r>
            <a:r>
              <a:rPr lang="zh-CN" altLang="en-US" b="1" dirty="0" smtClean="0">
                <a:latin typeface="微软雅黑" pitchFamily="34" charset="-122"/>
                <a:ea typeface="微软雅黑" pitchFamily="34" charset="-122"/>
              </a:rPr>
              <a:t>：</a:t>
            </a:r>
            <a:r>
              <a:rPr lang="en-US" altLang="zh-CN" dirty="0" smtClean="0"/>
              <a:t>________________________________</a:t>
            </a:r>
            <a:r>
              <a:rPr lang="zh-CN" altLang="en-US" dirty="0" smtClean="0"/>
              <a:t> </a:t>
            </a:r>
            <a:endParaRPr lang="en-US" altLang="zh-CN" dirty="0" smtClean="0"/>
          </a:p>
          <a:p>
            <a:r>
              <a:rPr lang="zh-CN" altLang="en-US" dirty="0" smtClean="0"/>
              <a:t>第五</a:t>
            </a:r>
            <a:r>
              <a:rPr lang="zh-CN" altLang="en-US" dirty="0" smtClean="0"/>
              <a:t>个生命目标是有果效的事工。</a:t>
            </a:r>
            <a:endParaRPr lang="en-US" altLang="zh-CN" dirty="0" smtClean="0"/>
          </a:p>
          <a:p>
            <a:r>
              <a:rPr lang="zh-CN" altLang="en-US" dirty="0" smtClean="0"/>
              <a:t>这个具有两个方面，一个是以公开的形式（针对各种不同的人群），另一个是以私下的形式（只针对一小部分人进行专门的培养）。 这里面包括我们在自己家庭中的事工，在教会里以及世界中。神关注我们如何生活，并且神为他在这个世界里的目标而预备我们。</a:t>
            </a:r>
            <a:endParaRPr lang="en-US" altLang="zh-CN" dirty="0" smtClean="0"/>
          </a:p>
          <a:p>
            <a:r>
              <a:rPr lang="zh-CN" altLang="en-US" dirty="0" smtClean="0"/>
              <a:t>有果效的事工也是与真神亲密关系的产物。只有当我们亲近神的时候，我们才知道要做些什么。只有当我们与神亲密同行的时候，他才让我们触动他人的生活，来为他结果子。</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lstStyle/>
          <a:p>
            <a:pPr>
              <a:buNone/>
            </a:pPr>
            <a:r>
              <a:rPr lang="zh-CN" altLang="en-US" dirty="0" smtClean="0"/>
              <a:t>门徒培训中的终极目标和生命目标如图所示</a:t>
            </a:r>
            <a:r>
              <a:rPr lang="zh-CN" altLang="en-US" dirty="0" smtClean="0"/>
              <a:t>：</a:t>
            </a:r>
            <a:endParaRPr lang="en-US" altLang="zh-CN" dirty="0" smtClean="0"/>
          </a:p>
          <a:p>
            <a:pPr>
              <a:buNone/>
            </a:pPr>
            <a:endParaRPr lang="en-US" altLang="zh-CN" dirty="0" smtClean="0"/>
          </a:p>
          <a:p>
            <a:pPr>
              <a:buNone/>
            </a:pPr>
            <a:r>
              <a:rPr lang="zh-CN" altLang="en-US" dirty="0" smtClean="0"/>
              <a:t>                            </a:t>
            </a:r>
            <a:r>
              <a:rPr lang="zh-CN" altLang="en-US" sz="2000" dirty="0" smtClean="0"/>
              <a:t>属神的品格</a:t>
            </a:r>
            <a:endParaRPr lang="en-US" altLang="zh-CN" sz="2000" dirty="0" smtClean="0"/>
          </a:p>
          <a:p>
            <a:pPr>
              <a:buNone/>
            </a:pPr>
            <a:endParaRPr lang="en-US" sz="2000" dirty="0" smtClean="0"/>
          </a:p>
          <a:p>
            <a:pPr>
              <a:buNone/>
            </a:pPr>
            <a:r>
              <a:rPr lang="zh-CN" altLang="en-US" sz="2000" dirty="0" smtClean="0"/>
              <a:t>与耶稣亲密的关系           属神的思想       讨神喜悦</a:t>
            </a:r>
            <a:r>
              <a:rPr lang="en-US" altLang="zh-CN" sz="2000" dirty="0" smtClean="0"/>
              <a:t>/</a:t>
            </a:r>
            <a:r>
              <a:rPr lang="zh-CN" altLang="en-US" sz="2000" dirty="0" smtClean="0"/>
              <a:t>荣耀神</a:t>
            </a:r>
            <a:endParaRPr lang="en-US" altLang="zh-CN" sz="2000" dirty="0" smtClean="0"/>
          </a:p>
          <a:p>
            <a:pPr>
              <a:buNone/>
            </a:pPr>
            <a:r>
              <a:rPr lang="zh-CN" altLang="en-US" sz="2000" dirty="0" smtClean="0"/>
              <a:t>                                                           </a:t>
            </a:r>
            <a:endParaRPr lang="en-US" altLang="zh-CN" sz="2000" dirty="0" smtClean="0"/>
          </a:p>
          <a:p>
            <a:pPr>
              <a:buNone/>
            </a:pPr>
            <a:r>
              <a:rPr lang="zh-CN" altLang="en-US" sz="2000" dirty="0" smtClean="0"/>
              <a:t> </a:t>
            </a:r>
            <a:r>
              <a:rPr lang="zh-CN" altLang="en-US" sz="2000" dirty="0" smtClean="0"/>
              <a:t>                                       有果效的事工</a:t>
            </a:r>
            <a:endParaRPr lang="en-US" altLang="zh-CN" sz="2000" dirty="0" smtClean="0"/>
          </a:p>
          <a:p>
            <a:pPr>
              <a:buNone/>
            </a:pPr>
            <a:endParaRPr lang="en-US" sz="2000" dirty="0" smtClean="0"/>
          </a:p>
          <a:p>
            <a:pPr>
              <a:buNone/>
            </a:pPr>
            <a:r>
              <a:rPr lang="zh-CN" altLang="en-US" sz="2000" dirty="0" smtClean="0"/>
              <a:t>其他的门徒</a:t>
            </a:r>
            <a:endParaRPr lang="en-US" sz="2000" dirty="0"/>
          </a:p>
        </p:txBody>
      </p:sp>
      <p:cxnSp>
        <p:nvCxnSpPr>
          <p:cNvPr id="5" name="直接箭头连接符 4"/>
          <p:cNvCxnSpPr/>
          <p:nvPr/>
        </p:nvCxnSpPr>
        <p:spPr>
          <a:xfrm>
            <a:off x="1295400" y="4114800"/>
            <a:ext cx="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左大括号 5"/>
          <p:cNvSpPr/>
          <p:nvPr/>
        </p:nvSpPr>
        <p:spPr>
          <a:xfrm>
            <a:off x="3124200" y="2971800"/>
            <a:ext cx="152400" cy="1676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右大括号 6"/>
          <p:cNvSpPr/>
          <p:nvPr/>
        </p:nvSpPr>
        <p:spPr>
          <a:xfrm>
            <a:off x="5105400" y="2971800"/>
            <a:ext cx="76200" cy="1676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lstStyle/>
          <a:p>
            <a:r>
              <a:rPr lang="zh-CN" altLang="en-US" dirty="0" smtClean="0"/>
              <a:t>思想基督与父神的关系，便看到神对我们生命的最大的旨意。 </a:t>
            </a:r>
            <a:endParaRPr lang="en-US" dirty="0" smtClean="0"/>
          </a:p>
          <a:p>
            <a:r>
              <a:rPr lang="zh-CN" altLang="en-US" dirty="0" smtClean="0"/>
              <a:t>我们看到神第一次宣告他对基督，也是对我们的终极目标，是在耶稣受洗</a:t>
            </a:r>
            <a:r>
              <a:rPr lang="zh-CN" altLang="en-US" u="sng" dirty="0" smtClean="0"/>
              <a:t>开始</a:t>
            </a:r>
            <a:r>
              <a:rPr lang="zh-CN" altLang="en-US" dirty="0" smtClean="0"/>
              <a:t>他事工的时候。</a:t>
            </a:r>
            <a:endParaRPr lang="en-US" altLang="zh-CN" dirty="0" smtClean="0"/>
          </a:p>
          <a:p>
            <a:r>
              <a:rPr lang="zh-CN" altLang="en-US" dirty="0" smtClean="0"/>
              <a:t>第二次宣告是在变化山上，在基督事工</a:t>
            </a:r>
            <a:r>
              <a:rPr lang="zh-CN" altLang="en-US" u="sng" dirty="0" smtClean="0"/>
              <a:t>结尾</a:t>
            </a:r>
            <a:r>
              <a:rPr lang="zh-CN" altLang="en-US" dirty="0" smtClean="0"/>
              <a:t>之际。</a:t>
            </a:r>
            <a:endParaRPr lang="en-US" altLang="zh-CN" dirty="0" smtClean="0"/>
          </a:p>
          <a:p>
            <a:r>
              <a:rPr lang="zh-CN" altLang="en-US" dirty="0" smtClean="0"/>
              <a:t>总结耶稣一生的事工，神的宣告给我们看见一个重要的线索，这就是，神得终极目标既是给耶稣的，也是给我们的。</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圣经研读：马太福音</a:t>
            </a:r>
            <a:r>
              <a:rPr lang="en-US" altLang="zh-CN" dirty="0" smtClean="0"/>
              <a:t>3</a:t>
            </a:r>
            <a:r>
              <a:rPr lang="zh-CN" altLang="en-US" dirty="0" smtClean="0"/>
              <a:t>：</a:t>
            </a:r>
            <a:r>
              <a:rPr lang="en-US" altLang="zh-CN" dirty="0" smtClean="0"/>
              <a:t>16-17</a:t>
            </a:r>
          </a:p>
          <a:p>
            <a:r>
              <a:rPr lang="zh-CN" altLang="en-US" dirty="0" smtClean="0"/>
              <a:t>阅读并且发现神对耶稣的终极目标。请在答案上画个圈。</a:t>
            </a:r>
            <a:endParaRPr lang="en-US" altLang="zh-CN" dirty="0" smtClean="0"/>
          </a:p>
          <a:p>
            <a:r>
              <a:rPr lang="zh-CN" altLang="en-US" dirty="0" smtClean="0"/>
              <a:t>答案是什么？</a:t>
            </a:r>
            <a:r>
              <a:rPr lang="en-US" altLang="zh-CN" dirty="0" smtClean="0"/>
              <a:t>__________</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在马太福音</a:t>
            </a:r>
            <a:r>
              <a:rPr lang="en-US" dirty="0" smtClean="0"/>
              <a:t>3</a:t>
            </a:r>
            <a:r>
              <a:rPr lang="zh-CN" altLang="en-US" dirty="0" smtClean="0"/>
              <a:t>：</a:t>
            </a:r>
            <a:r>
              <a:rPr lang="en-US" dirty="0" smtClean="0"/>
              <a:t>16-17</a:t>
            </a:r>
            <a:r>
              <a:rPr lang="zh-CN" altLang="en-US" dirty="0" smtClean="0"/>
              <a:t>讲到</a:t>
            </a:r>
            <a:r>
              <a:rPr lang="zh-CN" altLang="en-US" b="1" dirty="0" smtClean="0"/>
              <a:t>“耶稣受了洗、随即从水里上来．天忽然为他开了、他就看见　神的灵、仿佛鸽子降下、落在他身上。</a:t>
            </a:r>
            <a:r>
              <a:rPr lang="en-US" b="1" dirty="0" smtClean="0"/>
              <a:t>  </a:t>
            </a:r>
            <a:r>
              <a:rPr lang="zh-CN" altLang="en-US" b="1" dirty="0" smtClean="0"/>
              <a:t>从天上有声音说、这是我的爱子、我所</a:t>
            </a:r>
            <a:r>
              <a:rPr lang="en-US" altLang="zh-CN" b="1" dirty="0" smtClean="0"/>
              <a:t>________</a:t>
            </a:r>
            <a:r>
              <a:rPr lang="zh-CN" altLang="en-US" b="1" dirty="0" smtClean="0"/>
              <a:t>的”。</a:t>
            </a:r>
            <a:endParaRPr lang="en-US" altLang="zh-CN" b="1" dirty="0" smtClean="0"/>
          </a:p>
          <a:p>
            <a:r>
              <a:rPr lang="zh-CN" altLang="en-US" dirty="0" smtClean="0"/>
              <a:t>父神对他儿子的回应显明了他的旨意“你是我的爱子，是我所喜悦的”。耶稣</a:t>
            </a:r>
            <a:r>
              <a:rPr lang="zh-CN" altLang="en-US" dirty="0" smtClean="0"/>
              <a:t>的</a:t>
            </a:r>
            <a:r>
              <a:rPr lang="en-US" altLang="zh-CN" dirty="0" smtClean="0"/>
              <a:t>_______</a:t>
            </a:r>
            <a:r>
              <a:rPr lang="zh-CN" altLang="en-US" dirty="0" smtClean="0"/>
              <a:t>讨</a:t>
            </a:r>
            <a:r>
              <a:rPr lang="zh-CN" altLang="en-US" dirty="0" smtClean="0"/>
              <a:t>神的</a:t>
            </a:r>
            <a:r>
              <a:rPr lang="zh-CN" altLang="en-US" dirty="0" smtClean="0"/>
              <a:t>喜悦。</a:t>
            </a: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注意神讲这段话的时机。</a:t>
            </a:r>
            <a:endParaRPr lang="en-US" altLang="zh-CN" dirty="0" smtClean="0"/>
          </a:p>
          <a:p>
            <a:r>
              <a:rPr lang="zh-CN" altLang="en-US" dirty="0" smtClean="0"/>
              <a:t>正是基督开始事工的伊始，在事工上没做任何事的时候。</a:t>
            </a:r>
            <a:endParaRPr lang="en-US" altLang="zh-CN" dirty="0" smtClean="0"/>
          </a:p>
          <a:p>
            <a:r>
              <a:rPr lang="zh-CN" altLang="en-US" dirty="0" smtClean="0"/>
              <a:t>这说明基督的所是本身就为神所喜悦。他与父神的关系，品格，他的心思和所要行的也为神喜悦。蒙父神喜悦不仅仅是做事，更是关于彼此的</a:t>
            </a:r>
            <a:r>
              <a:rPr lang="zh-CN" altLang="en-US" u="sng" dirty="0" smtClean="0"/>
              <a:t>关系</a:t>
            </a:r>
            <a:r>
              <a:rPr lang="zh-CN" altLang="en-US" dirty="0" smtClean="0"/>
              <a:t>。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274638"/>
            <a:ext cx="8247888" cy="868362"/>
          </a:xfrm>
        </p:spPr>
        <p:txBody>
          <a:bodyPr/>
          <a:lstStyle/>
          <a:p>
            <a:r>
              <a:rPr lang="zh-CN" altLang="en-US" dirty="0" smtClean="0">
                <a:latin typeface="微软雅黑" pitchFamily="34" charset="-122"/>
                <a:ea typeface="微软雅黑" pitchFamily="34" charset="-122"/>
              </a:rPr>
              <a:t>神的旨意</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normAutofit/>
          </a:bodyPr>
          <a:lstStyle/>
          <a:p>
            <a:r>
              <a:rPr lang="zh-CN" altLang="en-US" dirty="0" smtClean="0"/>
              <a:t>首先，我要说明一下，我将分享的基本原则并非出自我自己，而是来自我神学院的同学和属灵导师，</a:t>
            </a:r>
            <a:r>
              <a:rPr lang="en-US" dirty="0" smtClean="0"/>
              <a:t>Allen </a:t>
            </a:r>
            <a:r>
              <a:rPr lang="en-US" dirty="0" err="1" smtClean="0"/>
              <a:t>Coppedge</a:t>
            </a:r>
            <a:r>
              <a:rPr lang="zh-CN" altLang="en-US" dirty="0" smtClean="0"/>
              <a:t>。</a:t>
            </a:r>
            <a:r>
              <a:rPr lang="en-US" dirty="0" err="1" smtClean="0"/>
              <a:t>Coppedge</a:t>
            </a:r>
            <a:r>
              <a:rPr lang="en-US" dirty="0" smtClean="0"/>
              <a:t> </a:t>
            </a:r>
            <a:r>
              <a:rPr lang="zh-CN" altLang="en-US" dirty="0" smtClean="0"/>
              <a:t>博士 从事教导门徒训练和小组门徒栽培指导已近</a:t>
            </a:r>
            <a:r>
              <a:rPr lang="en-US" dirty="0" smtClean="0"/>
              <a:t>30</a:t>
            </a:r>
            <a:r>
              <a:rPr lang="zh-CN" altLang="en-US" dirty="0" smtClean="0"/>
              <a:t>载。</a:t>
            </a:r>
            <a:endParaRPr lang="en-US" altLang="zh-CN" dirty="0" smtClean="0"/>
          </a:p>
          <a:p>
            <a:r>
              <a:rPr lang="zh-CN" altLang="en-US" dirty="0" smtClean="0"/>
              <a:t>当年在博士阶段学习时期</a:t>
            </a:r>
            <a:r>
              <a:rPr lang="en-US" dirty="0" smtClean="0"/>
              <a:t>, </a:t>
            </a:r>
            <a:r>
              <a:rPr lang="zh-CN" altLang="en-US" dirty="0" smtClean="0"/>
              <a:t>我有幸参加这个小组。</a:t>
            </a:r>
            <a:endParaRPr lang="en-US" altLang="zh-CN" dirty="0" smtClean="0"/>
          </a:p>
          <a:p>
            <a:r>
              <a:rPr lang="zh-CN" altLang="en-US" dirty="0" smtClean="0"/>
              <a:t>夫人和我在</a:t>
            </a:r>
            <a:r>
              <a:rPr lang="en-US" dirty="0" smtClean="0"/>
              <a:t>Baguio</a:t>
            </a:r>
            <a:r>
              <a:rPr lang="zh-CN" altLang="en-US" dirty="0" smtClean="0"/>
              <a:t>服侍期间，使用的就是</a:t>
            </a:r>
            <a:r>
              <a:rPr lang="en-US" dirty="0" err="1" smtClean="0"/>
              <a:t>Coppedge</a:t>
            </a:r>
            <a:r>
              <a:rPr lang="en-US" dirty="0" smtClean="0"/>
              <a:t> </a:t>
            </a:r>
            <a:r>
              <a:rPr lang="zh-CN" altLang="en-US" dirty="0" smtClean="0"/>
              <a:t>博士门徒训练学习资料。我将尽量压缩，用三讲来 完成</a:t>
            </a:r>
            <a:r>
              <a:rPr lang="zh-CN" altLang="en-US" b="1" i="1" dirty="0" smtClean="0"/>
              <a:t>认识基督</a:t>
            </a:r>
            <a:r>
              <a:rPr lang="zh-CN" altLang="en-US" dirty="0" smtClean="0"/>
              <a:t>这门课。请大家为我祷告。 </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fontScale="92500"/>
          </a:bodyPr>
          <a:lstStyle/>
          <a:p>
            <a:r>
              <a:rPr lang="zh-CN" altLang="en-US" dirty="0" smtClean="0"/>
              <a:t>注意神讲这段话的时机。</a:t>
            </a:r>
            <a:endParaRPr lang="en-US" altLang="zh-CN" dirty="0" smtClean="0"/>
          </a:p>
          <a:p>
            <a:r>
              <a:rPr lang="zh-CN" altLang="en-US" dirty="0" smtClean="0"/>
              <a:t>有一点很重要，就是神做出这个宣告时，正是基督开始事工的伊始，在事工上还没有做任何事情的时候。</a:t>
            </a:r>
            <a:endParaRPr lang="en-US" altLang="zh-CN" dirty="0" smtClean="0"/>
          </a:p>
          <a:p>
            <a:r>
              <a:rPr lang="zh-CN" altLang="en-US" dirty="0" smtClean="0"/>
              <a:t>这说明基督的所是本身就为神所喜悦。</a:t>
            </a:r>
            <a:endParaRPr lang="en-US" altLang="zh-CN" dirty="0" smtClean="0"/>
          </a:p>
          <a:p>
            <a:r>
              <a:rPr lang="zh-CN" altLang="en-US" dirty="0" smtClean="0"/>
              <a:t>基督与父神的关系得神得喜悦。</a:t>
            </a:r>
            <a:endParaRPr lang="en-US" altLang="zh-CN" dirty="0" smtClean="0"/>
          </a:p>
          <a:p>
            <a:r>
              <a:rPr lang="zh-CN" altLang="en-US" dirty="0" smtClean="0"/>
              <a:t>基督的品格得神得喜悦。 </a:t>
            </a:r>
            <a:endParaRPr lang="en-US" altLang="zh-CN" dirty="0" smtClean="0"/>
          </a:p>
          <a:p>
            <a:r>
              <a:rPr lang="zh-CN" altLang="en-US" dirty="0" smtClean="0"/>
              <a:t>基督的心思和所要行的也为神喜悦。</a:t>
            </a:r>
            <a:endParaRPr lang="en-US" altLang="zh-CN" dirty="0" smtClean="0"/>
          </a:p>
          <a:p>
            <a:r>
              <a:rPr lang="zh-CN" altLang="en-US" dirty="0" smtClean="0"/>
              <a:t>蒙父神喜悦不仅仅是做事，更是关于彼此的</a:t>
            </a:r>
            <a:r>
              <a:rPr lang="zh-CN" altLang="en-US" u="sng" dirty="0" smtClean="0"/>
              <a:t>关系</a:t>
            </a:r>
            <a:r>
              <a:rPr lang="zh-CN" altLang="en-US" dirty="0" smtClean="0"/>
              <a:t>。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圣经研读：马太福音</a:t>
            </a:r>
            <a:r>
              <a:rPr lang="en-US" altLang="zh-CN" dirty="0" smtClean="0"/>
              <a:t>17</a:t>
            </a:r>
            <a:r>
              <a:rPr lang="zh-CN" altLang="en-US" dirty="0" smtClean="0"/>
              <a:t>：</a:t>
            </a:r>
            <a:r>
              <a:rPr lang="en-US" altLang="zh-CN" dirty="0" smtClean="0"/>
              <a:t>5</a:t>
            </a:r>
          </a:p>
          <a:p>
            <a:r>
              <a:rPr lang="zh-CN" altLang="en-US" dirty="0" smtClean="0"/>
              <a:t>阅读并在神是如何说到他的儿子的内容上画圈。</a:t>
            </a:r>
            <a:endParaRPr lang="en-US" altLang="zh-CN" dirty="0" smtClean="0"/>
          </a:p>
          <a:p>
            <a:r>
              <a:rPr lang="zh-CN" altLang="en-US" dirty="0" smtClean="0"/>
              <a:t>神怎么说？</a:t>
            </a:r>
            <a:r>
              <a:rPr lang="en-US" altLang="zh-CN" dirty="0" smtClean="0"/>
              <a:t>_______________</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在耶稣两年的侍奉后，在变化山上，马太福音</a:t>
            </a:r>
            <a:r>
              <a:rPr lang="en-US" dirty="0" smtClean="0"/>
              <a:t>17</a:t>
            </a:r>
            <a:r>
              <a:rPr lang="zh-CN" altLang="en-US" dirty="0" smtClean="0"/>
              <a:t>：</a:t>
            </a:r>
            <a:r>
              <a:rPr lang="en-US" dirty="0" smtClean="0"/>
              <a:t>15</a:t>
            </a:r>
            <a:r>
              <a:rPr lang="zh-CN" altLang="en-US" dirty="0" smtClean="0"/>
              <a:t>节神再一次作出宣告。</a:t>
            </a:r>
            <a:endParaRPr lang="en-US" altLang="zh-CN" dirty="0" smtClean="0"/>
          </a:p>
          <a:p>
            <a:r>
              <a:rPr lang="zh-CN" altLang="en-US" dirty="0" smtClean="0"/>
              <a:t>在耶稣变化时，神清楚地显明他对耶稣的服侍，他的作为</a:t>
            </a:r>
            <a:r>
              <a:rPr lang="zh-CN" altLang="en-US" dirty="0" smtClean="0"/>
              <a:t>的</a:t>
            </a:r>
            <a:r>
              <a:rPr lang="en-US" altLang="zh-CN" dirty="0" smtClean="0"/>
              <a:t>________</a:t>
            </a:r>
            <a:r>
              <a:rPr lang="zh-CN" altLang="en-US" dirty="0" smtClean="0"/>
              <a:t>。</a:t>
            </a:r>
            <a:endParaRPr lang="en-US" altLang="zh-CN" dirty="0" smtClean="0"/>
          </a:p>
          <a:p>
            <a:r>
              <a:rPr lang="zh-CN" altLang="en-US" dirty="0" smtClean="0"/>
              <a:t>神当然也</a:t>
            </a:r>
            <a:r>
              <a:rPr lang="zh-CN" altLang="en-US" dirty="0" smtClean="0"/>
              <a:t>非常</a:t>
            </a:r>
            <a:r>
              <a:rPr lang="en-US" altLang="zh-CN" dirty="0" smtClean="0"/>
              <a:t>_______</a:t>
            </a:r>
            <a:r>
              <a:rPr lang="zh-CN" altLang="en-US" dirty="0" smtClean="0"/>
              <a:t>他</a:t>
            </a:r>
            <a:r>
              <a:rPr lang="zh-CN" altLang="en-US" dirty="0" smtClean="0"/>
              <a:t>与他的儿子的关系，同时也包括基督的品格和心思。</a:t>
            </a:r>
            <a:endParaRPr lang="en-US" altLang="zh-CN" dirty="0" smtClean="0"/>
          </a:p>
          <a:p>
            <a:r>
              <a:rPr lang="zh-CN" altLang="en-US" dirty="0" smtClean="0"/>
              <a:t>父神的宣告</a:t>
            </a:r>
            <a:r>
              <a:rPr lang="zh-CN" altLang="en-US" dirty="0" smtClean="0"/>
              <a:t>“我甚</a:t>
            </a:r>
            <a:r>
              <a:rPr lang="en-US" altLang="zh-CN" dirty="0" smtClean="0"/>
              <a:t>_______</a:t>
            </a:r>
            <a:r>
              <a:rPr lang="zh-CN" altLang="en-US" dirty="0" smtClean="0"/>
              <a:t>”</a:t>
            </a:r>
            <a:r>
              <a:rPr lang="zh-CN" altLang="en-US" dirty="0" smtClean="0"/>
              <a:t>肯定了耶稣在他门徒面前所活出的生活的榜样是相当重要的。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圣经研读：约翰福音</a:t>
            </a:r>
            <a:r>
              <a:rPr lang="en-US" altLang="zh-CN" dirty="0" smtClean="0"/>
              <a:t>8</a:t>
            </a:r>
            <a:r>
              <a:rPr lang="zh-CN" altLang="en-US" dirty="0" smtClean="0"/>
              <a:t>：</a:t>
            </a:r>
            <a:r>
              <a:rPr lang="en-US" altLang="zh-CN" dirty="0" smtClean="0"/>
              <a:t>29</a:t>
            </a:r>
          </a:p>
          <a:p>
            <a:r>
              <a:rPr lang="zh-CN" altLang="en-US" dirty="0" smtClean="0"/>
              <a:t>是什么促使基督与父神之间的亲密关系？阅读并圈出答案。</a:t>
            </a:r>
            <a:endParaRPr lang="en-US" altLang="zh-CN" dirty="0" smtClean="0"/>
          </a:p>
          <a:p>
            <a:r>
              <a:rPr lang="zh-CN" altLang="en-US" dirty="0" smtClean="0"/>
              <a:t>答案：</a:t>
            </a:r>
            <a:r>
              <a:rPr lang="en-US" altLang="zh-CN" dirty="0" smtClean="0"/>
              <a:t>____________________</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lnSpcReduction="10000"/>
          </a:bodyPr>
          <a:lstStyle/>
          <a:p>
            <a:r>
              <a:rPr lang="zh-CN" altLang="en-US" dirty="0" smtClean="0"/>
              <a:t>当我们认识到神仅有的几次对他的子民做出这样的宣告，就可认识到这一宣告的重要性。</a:t>
            </a:r>
            <a:endParaRPr lang="en-US" altLang="zh-CN" dirty="0" smtClean="0"/>
          </a:p>
          <a:p>
            <a:r>
              <a:rPr lang="zh-CN" altLang="en-US" dirty="0" smtClean="0"/>
              <a:t>在新约神对人直接讲话仅有几次，而这一宣告就有五次。重复性显示其重要性。讨神喜悦非常重要，所以神毫不犹豫地五次在新约重复他的旨意。 </a:t>
            </a:r>
            <a:endParaRPr lang="en-US" altLang="zh-CN" dirty="0" smtClean="0"/>
          </a:p>
          <a:p>
            <a:r>
              <a:rPr lang="zh-CN" altLang="en-US" dirty="0" smtClean="0"/>
              <a:t>约翰福音</a:t>
            </a:r>
            <a:r>
              <a:rPr lang="en-US" dirty="0" smtClean="0"/>
              <a:t>8</a:t>
            </a:r>
            <a:r>
              <a:rPr lang="zh-CN" altLang="en-US" dirty="0" smtClean="0"/>
              <a:t>：</a:t>
            </a:r>
            <a:r>
              <a:rPr lang="en-US" dirty="0" smtClean="0"/>
              <a:t>29 </a:t>
            </a:r>
            <a:r>
              <a:rPr lang="zh-CN" altLang="en-US" dirty="0" smtClean="0"/>
              <a:t>“</a:t>
            </a:r>
            <a:r>
              <a:rPr lang="zh-CN" altLang="en-US" b="1" dirty="0" smtClean="0"/>
              <a:t>我常作</a:t>
            </a:r>
            <a:r>
              <a:rPr lang="zh-CN" altLang="en-US" b="1" dirty="0" smtClean="0"/>
              <a:t>他</a:t>
            </a:r>
            <a:r>
              <a:rPr lang="zh-CN" altLang="en-US" b="1" dirty="0" smtClean="0"/>
              <a:t>所</a:t>
            </a:r>
            <a:r>
              <a:rPr lang="en-US" altLang="zh-CN" b="1" dirty="0" smtClean="0"/>
              <a:t>________</a:t>
            </a:r>
            <a:r>
              <a:rPr lang="zh-CN" altLang="en-US" b="1" dirty="0" smtClean="0"/>
              <a:t>的</a:t>
            </a:r>
            <a:r>
              <a:rPr lang="zh-CN" altLang="en-US" b="1" dirty="0" smtClean="0"/>
              <a:t>事</a:t>
            </a:r>
            <a:r>
              <a:rPr lang="zh-CN" altLang="en-US" dirty="0" smtClean="0"/>
              <a:t>”，这节经文显明基督作为儿子，乐意讨神的喜悦。耶稣摆上自己的生命取悦神，成为门徒效法的典范。</a:t>
            </a:r>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反思与回顾</a:t>
            </a:r>
            <a:endParaRPr lang="en-US" altLang="zh-CN" dirty="0" smtClean="0"/>
          </a:p>
          <a:p>
            <a:r>
              <a:rPr lang="zh-CN" altLang="en-US" dirty="0" smtClean="0"/>
              <a:t>耶稣的生活中讨神喜悦的有哪些？</a:t>
            </a:r>
            <a:endParaRPr lang="en-US" altLang="zh-CN" dirty="0" smtClean="0"/>
          </a:p>
          <a:p>
            <a:r>
              <a:rPr lang="zh-CN" altLang="en-US" dirty="0" smtClean="0"/>
              <a:t>门徒当效法基督的是什么</a:t>
            </a:r>
            <a:r>
              <a:rPr lang="en-US" dirty="0" smtClean="0"/>
              <a:t>? </a:t>
            </a:r>
            <a:r>
              <a:rPr lang="zh-CN" altLang="en-US" dirty="0" smtClean="0"/>
              <a:t>怎样才能讨神喜悦？ </a:t>
            </a:r>
            <a:endParaRPr lang="en-US" dirty="0" smtClean="0"/>
          </a:p>
          <a:p>
            <a:r>
              <a:rPr lang="zh-CN" altLang="en-US" dirty="0" smtClean="0"/>
              <a:t>我们生活里的哪些事情讨神喜悦？这五点都包含在耶稣的人生目标里，随后我们会讨论到。我们会看到针对所有的门徒来说，哪些事情是天父所喜悦的。 </a:t>
            </a:r>
            <a:endParaRPr lang="en-US" dirty="0" smtClean="0"/>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终极目标：不寻常的描述</a:t>
            </a:r>
            <a:endParaRPr lang="en-US" altLang="zh-CN" dirty="0" smtClean="0"/>
          </a:p>
          <a:p>
            <a:r>
              <a:rPr lang="zh-CN" altLang="en-US" dirty="0" smtClean="0"/>
              <a:t>圣经研读：约翰福音</a:t>
            </a:r>
            <a:r>
              <a:rPr lang="en-US" altLang="zh-CN" dirty="0" smtClean="0"/>
              <a:t>17</a:t>
            </a:r>
            <a:r>
              <a:rPr lang="zh-CN" altLang="en-US" dirty="0" smtClean="0"/>
              <a:t>：</a:t>
            </a:r>
            <a:r>
              <a:rPr lang="en-US" altLang="zh-CN" dirty="0" smtClean="0"/>
              <a:t>1-5</a:t>
            </a:r>
          </a:p>
          <a:p>
            <a:r>
              <a:rPr lang="zh-CN" altLang="en-US" dirty="0" smtClean="0"/>
              <a:t>找到并将重复了</a:t>
            </a:r>
            <a:r>
              <a:rPr lang="en-US" altLang="zh-CN" dirty="0" smtClean="0"/>
              <a:t>5</a:t>
            </a:r>
            <a:r>
              <a:rPr lang="zh-CN" altLang="en-US" dirty="0" smtClean="0"/>
              <a:t>次的词圈出来。</a:t>
            </a:r>
            <a:endParaRPr lang="en-US" altLang="zh-CN" dirty="0" smtClean="0"/>
          </a:p>
          <a:p>
            <a:r>
              <a:rPr lang="zh-CN" altLang="en-US" dirty="0" smtClean="0"/>
              <a:t>这个词是什么？</a:t>
            </a:r>
            <a:endParaRPr lang="en-US" altLang="zh-CN" dirty="0" smtClean="0"/>
          </a:p>
          <a:p>
            <a:r>
              <a:rPr lang="en-US" dirty="0" smtClean="0"/>
              <a:t>______________________</a:t>
            </a:r>
            <a:endParaRPr lang="en-US" dirty="0" smtClean="0"/>
          </a:p>
          <a:p>
            <a:r>
              <a:rPr lang="zh-CN" altLang="en-US" dirty="0" smtClean="0"/>
              <a:t>这个词反复出现的目的是什么？</a:t>
            </a:r>
            <a:endParaRPr lang="en-US" altLang="zh-CN" dirty="0" smtClean="0"/>
          </a:p>
          <a:p>
            <a:r>
              <a:rPr lang="en-US" dirty="0" smtClean="0"/>
              <a:t>______________________</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约翰福音第十七章记述了当基督的生命快要结束时，他在客西马尼园为门徒祷告。</a:t>
            </a:r>
            <a:endParaRPr lang="en-US" altLang="zh-CN" dirty="0" smtClean="0"/>
          </a:p>
          <a:p>
            <a:r>
              <a:rPr lang="zh-CN" altLang="en-US" dirty="0" smtClean="0"/>
              <a:t>约翰福音</a:t>
            </a:r>
            <a:r>
              <a:rPr lang="en-US" dirty="0" smtClean="0"/>
              <a:t>17</a:t>
            </a:r>
            <a:r>
              <a:rPr lang="zh-CN" altLang="en-US" dirty="0" smtClean="0"/>
              <a:t>章</a:t>
            </a:r>
            <a:r>
              <a:rPr lang="en-US" dirty="0" smtClean="0"/>
              <a:t>1-5</a:t>
            </a:r>
            <a:r>
              <a:rPr lang="zh-CN" altLang="en-US" dirty="0" smtClean="0"/>
              <a:t>节给我们一个很重要的看见。</a:t>
            </a:r>
            <a:endParaRPr lang="en-US" altLang="zh-CN" dirty="0" smtClean="0"/>
          </a:p>
          <a:p>
            <a:r>
              <a:rPr lang="zh-CN" altLang="en-US" dirty="0" smtClean="0"/>
              <a:t>基督的祷告不仅让我们看到他与父神父与子的关系，也看到他在世上的目的。</a:t>
            </a:r>
            <a:endParaRPr lang="en-US" altLang="zh-CN" dirty="0" smtClean="0"/>
          </a:p>
          <a:p>
            <a:r>
              <a:rPr lang="zh-CN" altLang="en-US" dirty="0" smtClean="0"/>
              <a:t>这个目的与基督以自己的生命荣耀神有关。请注意第一段，荣耀一共重复了五次之多，反复是要提醒我们这一词语的重要性。第四节是要节，耶稣说“我在地上</a:t>
            </a:r>
            <a:r>
              <a:rPr lang="zh-CN" altLang="en-US" dirty="0" smtClean="0"/>
              <a:t>已经</a:t>
            </a:r>
            <a:r>
              <a:rPr lang="en-US" altLang="zh-CN" dirty="0" smtClean="0"/>
              <a:t>_________</a:t>
            </a:r>
            <a:r>
              <a:rPr lang="zh-CN" altLang="en-US" dirty="0" smtClean="0"/>
              <a:t>你</a:t>
            </a:r>
            <a:r>
              <a:rPr lang="zh-CN" alt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lnSpcReduction="10000"/>
          </a:bodyPr>
          <a:lstStyle/>
          <a:p>
            <a:r>
              <a:rPr lang="zh-CN" altLang="en-US" dirty="0" smtClean="0"/>
              <a:t>基督的宣告为我们打开一扇重要的窗口，使我们透视到三位一体神内在的生命。耶稣说“父啊</a:t>
            </a:r>
            <a:r>
              <a:rPr lang="en-US" dirty="0" smtClean="0"/>
              <a:t>,</a:t>
            </a:r>
            <a:r>
              <a:rPr lang="zh-CN" altLang="en-US" dirty="0" smtClean="0"/>
              <a:t>我已经荣耀了你</a:t>
            </a:r>
            <a:r>
              <a:rPr lang="en-US" dirty="0" smtClean="0"/>
              <a:t>, </a:t>
            </a:r>
            <a:r>
              <a:rPr lang="zh-CN" altLang="en-US" dirty="0" smtClean="0"/>
              <a:t>我在世上荣耀了你</a:t>
            </a:r>
            <a:r>
              <a:rPr lang="en-US" dirty="0" smtClean="0"/>
              <a:t>”</a:t>
            </a:r>
            <a:r>
              <a:rPr lang="zh-CN" altLang="en-US" dirty="0" smtClean="0"/>
              <a:t>。</a:t>
            </a:r>
            <a:endParaRPr lang="en-US" altLang="zh-CN" dirty="0" smtClean="0"/>
          </a:p>
          <a:p>
            <a:r>
              <a:rPr lang="zh-CN" altLang="en-US" dirty="0" smtClean="0"/>
              <a:t>荣耀一词的另一个意思是“高举”。</a:t>
            </a:r>
            <a:endParaRPr lang="en-US" altLang="zh-CN" dirty="0" smtClean="0"/>
          </a:p>
          <a:p>
            <a:r>
              <a:rPr lang="zh-CN" altLang="en-US" dirty="0" smtClean="0"/>
              <a:t>耶稣又祷告到“愿你荣耀你的儿子</a:t>
            </a:r>
            <a:r>
              <a:rPr lang="en-US" dirty="0" smtClean="0"/>
              <a:t>, </a:t>
            </a:r>
            <a:r>
              <a:rPr lang="zh-CN" altLang="en-US" dirty="0" smtClean="0"/>
              <a:t>使</a:t>
            </a:r>
            <a:r>
              <a:rPr lang="zh-CN" altLang="en-US" dirty="0" smtClean="0"/>
              <a:t>儿子</a:t>
            </a:r>
            <a:r>
              <a:rPr lang="en-US" altLang="zh-CN" dirty="0" smtClean="0"/>
              <a:t>________</a:t>
            </a:r>
            <a:r>
              <a:rPr lang="en-US" dirty="0" smtClean="0"/>
              <a:t>”</a:t>
            </a:r>
            <a:r>
              <a:rPr lang="zh-CN" altLang="en-US" dirty="0" smtClean="0"/>
              <a:t>。</a:t>
            </a:r>
            <a:endParaRPr lang="en-US" altLang="zh-CN" dirty="0" smtClean="0"/>
          </a:p>
          <a:p>
            <a:r>
              <a:rPr lang="zh-CN" altLang="en-US" dirty="0" smtClean="0"/>
              <a:t>作为三位一体神的第三位，圣灵，我们读约翰福音</a:t>
            </a:r>
            <a:r>
              <a:rPr lang="en-US" altLang="zh-CN" dirty="0" smtClean="0"/>
              <a:t>16</a:t>
            </a:r>
            <a:r>
              <a:rPr lang="zh-CN" altLang="en-US" dirty="0" smtClean="0"/>
              <a:t>：</a:t>
            </a:r>
            <a:r>
              <a:rPr lang="en-US" altLang="zh-CN" dirty="0" smtClean="0"/>
              <a:t>14</a:t>
            </a:r>
            <a:r>
              <a:rPr lang="zh-CN" altLang="en-US" dirty="0" smtClean="0"/>
              <a:t>，耶稣在那天傍晚告诉他的门徒：“只等真理的圣灵来了，他要荣耀我”。他</a:t>
            </a:r>
            <a:r>
              <a:rPr lang="zh-CN" altLang="en-US" dirty="0" smtClean="0"/>
              <a:t>要</a:t>
            </a:r>
            <a:r>
              <a:rPr lang="en-US" altLang="zh-CN" dirty="0" smtClean="0"/>
              <a:t>______</a:t>
            </a:r>
            <a:r>
              <a:rPr lang="zh-CN" altLang="en-US" dirty="0" smtClean="0"/>
              <a:t>我</a:t>
            </a:r>
            <a:r>
              <a:rPr lang="zh-CN" altLang="en-US" dirty="0" smtClean="0"/>
              <a:t>。</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lnSpcReduction="10000"/>
          </a:bodyPr>
          <a:lstStyle/>
          <a:p>
            <a:pPr>
              <a:buNone/>
            </a:pPr>
            <a:r>
              <a:rPr lang="zh-CN" altLang="en-US" b="1" dirty="0" smtClean="0">
                <a:latin typeface="微软雅黑" pitchFamily="34" charset="-122"/>
                <a:ea typeface="微软雅黑" pitchFamily="34" charset="-122"/>
              </a:rPr>
              <a:t>内在含义</a:t>
            </a:r>
            <a:endParaRPr lang="en-US" altLang="zh-CN" b="1" dirty="0" smtClean="0">
              <a:latin typeface="微软雅黑" pitchFamily="34" charset="-122"/>
              <a:ea typeface="微软雅黑" pitchFamily="34" charset="-122"/>
            </a:endParaRPr>
          </a:p>
          <a:p>
            <a:r>
              <a:rPr lang="zh-CN" altLang="en-US" dirty="0" smtClean="0"/>
              <a:t>你是否领会到这里内在的含义</a:t>
            </a:r>
            <a:r>
              <a:rPr lang="en-US" dirty="0" smtClean="0"/>
              <a:t>? </a:t>
            </a:r>
            <a:r>
              <a:rPr lang="zh-CN" altLang="en-US" dirty="0" smtClean="0"/>
              <a:t>“荣耀”此处的意义为我们揭示出三位一体神内在的生命特质，可被称作“以他人为中心”。</a:t>
            </a:r>
            <a:endParaRPr lang="en-US" altLang="zh-CN" dirty="0" smtClean="0"/>
          </a:p>
          <a:p>
            <a:r>
              <a:rPr lang="zh-CN" altLang="en-US" dirty="0" smtClean="0"/>
              <a:t>三位一体的每位注重同尊同荣。</a:t>
            </a:r>
            <a:r>
              <a:rPr lang="zh-CN" altLang="en-US" dirty="0" smtClean="0"/>
              <a:t>“</a:t>
            </a:r>
            <a:r>
              <a:rPr lang="en-US" altLang="zh-CN" dirty="0" smtClean="0"/>
              <a:t>__________________</a:t>
            </a:r>
            <a:r>
              <a:rPr lang="zh-CN" altLang="en-US" dirty="0" smtClean="0"/>
              <a:t>”</a:t>
            </a:r>
            <a:r>
              <a:rPr lang="zh-CN" altLang="en-US" dirty="0" smtClean="0"/>
              <a:t>体现了神心意的本质。</a:t>
            </a:r>
            <a:endParaRPr lang="en-US" altLang="zh-CN" dirty="0" smtClean="0"/>
          </a:p>
          <a:p>
            <a:r>
              <a:rPr lang="zh-CN" altLang="en-US" dirty="0" smtClean="0"/>
              <a:t>创世记</a:t>
            </a:r>
            <a:r>
              <a:rPr lang="en-US" dirty="0" smtClean="0"/>
              <a:t>1</a:t>
            </a:r>
            <a:r>
              <a:rPr lang="zh-CN" altLang="en-US" dirty="0" smtClean="0"/>
              <a:t>：</a:t>
            </a:r>
            <a:r>
              <a:rPr lang="en-US" dirty="0" smtClean="0"/>
              <a:t>26 </a:t>
            </a:r>
            <a:r>
              <a:rPr lang="zh-CN" altLang="en-US" dirty="0" smtClean="0"/>
              <a:t>突出了这一点，神造我们就是要我们有他的品格，像他，以“他人为中心”成为我们生活的动力。神照着他的形象造了我们是要我们</a:t>
            </a:r>
            <a:r>
              <a:rPr lang="zh-CN" altLang="en-US" dirty="0" smtClean="0"/>
              <a:t>彼此</a:t>
            </a:r>
            <a:r>
              <a:rPr lang="en-US" altLang="zh-CN" dirty="0" smtClean="0"/>
              <a:t>_______</a:t>
            </a:r>
            <a:r>
              <a:rPr lang="zh-CN" altLang="en-US" dirty="0" smtClean="0"/>
              <a:t>以</a:t>
            </a:r>
            <a:r>
              <a:rPr lang="en-US" altLang="zh-CN" dirty="0" smtClean="0"/>
              <a:t>_______</a:t>
            </a:r>
            <a:r>
              <a:rPr lang="zh-CN" altLang="en-US" dirty="0" smtClean="0"/>
              <a:t>神</a:t>
            </a:r>
            <a:r>
              <a:rPr lang="zh-CN" altLang="en-US" dirty="0" smtClean="0"/>
              <a:t>。</a:t>
            </a: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latin typeface="微软雅黑" pitchFamily="34" charset="-122"/>
                <a:ea typeface="微软雅黑" pitchFamily="34" charset="-122"/>
              </a:rPr>
              <a:t>门徒培训的圣经基础：基要原则</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lstStyle/>
          <a:p>
            <a:r>
              <a:rPr lang="zh-CN" altLang="en-US" dirty="0" smtClean="0"/>
              <a:t>以下的图表解释三一神之间的关系，以及三一神与他所造的人之间的关系。</a:t>
            </a:r>
            <a:endParaRPr lang="en-US" altLang="zh-CN" dirty="0" smtClean="0"/>
          </a:p>
          <a:p>
            <a:r>
              <a:rPr lang="zh-CN" altLang="en-US" dirty="0" smtClean="0"/>
              <a:t>图标解释爱的原则、选择、自由意志、 沟通以及在维持关系中顺服所扮演的角色。</a:t>
            </a:r>
            <a:endParaRPr lang="en-US" altLang="zh-CN" dirty="0" smtClean="0"/>
          </a:p>
          <a:p>
            <a:r>
              <a:rPr lang="zh-CN" altLang="en-US" dirty="0" smtClean="0"/>
              <a:t>图表解释神在修复并维持人与他的关系中所用的方法。</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圣经研读：以弗所书</a:t>
            </a:r>
            <a:r>
              <a:rPr lang="en-US" altLang="zh-CN" dirty="0" smtClean="0"/>
              <a:t>5</a:t>
            </a:r>
            <a:r>
              <a:rPr lang="zh-CN" altLang="en-US" dirty="0" smtClean="0"/>
              <a:t>：</a:t>
            </a:r>
            <a:r>
              <a:rPr lang="en-US" altLang="zh-CN" dirty="0" smtClean="0"/>
              <a:t>1-2</a:t>
            </a:r>
          </a:p>
          <a:p>
            <a:r>
              <a:rPr lang="zh-CN" altLang="en-US" dirty="0" smtClean="0"/>
              <a:t>找出书中提到告诉我们如何像神的儿女那样生活的词。</a:t>
            </a:r>
            <a:endParaRPr lang="en-US" altLang="zh-CN" dirty="0" smtClean="0"/>
          </a:p>
          <a:p>
            <a:r>
              <a:rPr lang="zh-CN" altLang="en-US" dirty="0" smtClean="0"/>
              <a:t>圈出这些词。</a:t>
            </a:r>
            <a:endParaRPr lang="en-US" altLang="zh-CN" dirty="0" smtClean="0"/>
          </a:p>
          <a:p>
            <a:r>
              <a:rPr lang="zh-CN" altLang="en-US" dirty="0" smtClean="0"/>
              <a:t>这个词是</a:t>
            </a:r>
            <a:r>
              <a:rPr lang="en-US" altLang="zh-CN" dirty="0" smtClean="0"/>
              <a:t>__________________</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lnSpcReduction="10000"/>
          </a:bodyPr>
          <a:lstStyle/>
          <a:p>
            <a:pPr>
              <a:buNone/>
            </a:pPr>
            <a:r>
              <a:rPr lang="zh-CN" altLang="en-US" b="1" dirty="0" smtClean="0">
                <a:latin typeface="微软雅黑" pitchFamily="34" charset="-122"/>
                <a:ea typeface="微软雅黑" pitchFamily="34" charset="-122"/>
              </a:rPr>
              <a:t>效法</a:t>
            </a:r>
            <a:endParaRPr lang="en-US" altLang="zh-CN" b="1" dirty="0" smtClean="0">
              <a:latin typeface="微软雅黑" pitchFamily="34" charset="-122"/>
              <a:ea typeface="微软雅黑" pitchFamily="34" charset="-122"/>
            </a:endParaRPr>
          </a:p>
          <a:p>
            <a:r>
              <a:rPr lang="zh-CN" altLang="en-US" dirty="0" smtClean="0"/>
              <a:t>在以弗所书</a:t>
            </a:r>
            <a:r>
              <a:rPr lang="en-US" dirty="0" smtClean="0"/>
              <a:t>5</a:t>
            </a:r>
            <a:r>
              <a:rPr lang="zh-CN" altLang="en-US" dirty="0" smtClean="0"/>
              <a:t>：</a:t>
            </a:r>
            <a:r>
              <a:rPr lang="en-US" dirty="0" smtClean="0"/>
              <a:t>1-2</a:t>
            </a:r>
            <a:r>
              <a:rPr lang="zh-CN" altLang="en-US" dirty="0" smtClean="0"/>
              <a:t>，使徒保罗也强调了品格特质“</a:t>
            </a:r>
            <a:r>
              <a:rPr lang="en-US" dirty="0" smtClean="0"/>
              <a:t>  </a:t>
            </a:r>
            <a:r>
              <a:rPr lang="zh-CN" altLang="en-US" dirty="0" smtClean="0"/>
              <a:t>所以你们该</a:t>
            </a:r>
            <a:r>
              <a:rPr lang="zh-CN" altLang="en-US" u="sng" dirty="0" smtClean="0"/>
              <a:t>效法</a:t>
            </a:r>
            <a:r>
              <a:rPr lang="zh-CN" altLang="en-US" dirty="0" smtClean="0"/>
              <a:t>神”。</a:t>
            </a:r>
            <a:endParaRPr lang="en-US" altLang="zh-CN" dirty="0" smtClean="0"/>
          </a:p>
          <a:p>
            <a:r>
              <a:rPr lang="zh-CN" altLang="en-US" dirty="0" smtClean="0"/>
              <a:t>这是何等的挑战！效法神，效法就是模仿，孩子通过模仿父母学习。</a:t>
            </a:r>
            <a:endParaRPr lang="en-US" altLang="zh-CN" dirty="0" smtClean="0"/>
          </a:p>
          <a:p>
            <a:r>
              <a:rPr lang="zh-CN" altLang="en-US" dirty="0" smtClean="0"/>
              <a:t>我们怎样才能效法神呢？ 活在爱里，效法基督，他爱我们，为我们而死，当作祭物奉献给神。爱的核心就是舍己爱人。</a:t>
            </a:r>
            <a:endParaRPr lang="en-US" altLang="zh-CN" dirty="0" smtClean="0"/>
          </a:p>
          <a:p>
            <a:r>
              <a:rPr lang="zh-CN" altLang="en-US" dirty="0" smtClean="0"/>
              <a:t>保罗认为这样的祭在神面前才是馨香的，就是“以他人为中心”。  </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lstStyle/>
          <a:p>
            <a:r>
              <a:rPr lang="zh-CN" altLang="en-US" dirty="0" smtClean="0"/>
              <a:t>注意看约翰福音</a:t>
            </a:r>
            <a:r>
              <a:rPr lang="en-US" altLang="zh-CN" dirty="0" smtClean="0"/>
              <a:t>17</a:t>
            </a:r>
            <a:r>
              <a:rPr lang="zh-CN" altLang="en-US" dirty="0" smtClean="0"/>
              <a:t>章，基督讲到</a:t>
            </a:r>
            <a:r>
              <a:rPr lang="zh-CN" altLang="en-US" u="sng" dirty="0" smtClean="0"/>
              <a:t>荣耀</a:t>
            </a:r>
            <a:r>
              <a:rPr lang="zh-CN" altLang="en-US" dirty="0" smtClean="0"/>
              <a:t>的时候的时间段。</a:t>
            </a:r>
            <a:endParaRPr lang="en-US" altLang="zh-CN" dirty="0" smtClean="0"/>
          </a:p>
          <a:p>
            <a:r>
              <a:rPr lang="zh-CN" altLang="en-US" dirty="0" smtClean="0"/>
              <a:t>我们看到主有关荣耀的教导发生在他上十字架的前一晚上。基督讲述了地上用自己的生命和侍奉都荣耀了父神。</a:t>
            </a:r>
            <a:endParaRPr lang="en-US" altLang="zh-CN" dirty="0" smtClean="0"/>
          </a:p>
          <a:p>
            <a:r>
              <a:rPr lang="zh-CN" altLang="en-US" dirty="0" smtClean="0"/>
              <a:t>耶稣在他的生命和侍奉都荣耀了父神，这一点对门徒有特别的意义。</a:t>
            </a:r>
            <a:endParaRPr lang="en-US" altLang="zh-CN" dirty="0" smtClean="0"/>
          </a:p>
          <a:p>
            <a:r>
              <a:rPr lang="zh-CN" altLang="en-US" dirty="0" smtClean="0"/>
              <a:t>因为他们在过去的三年见证了基督怎样荣耀了神。 主是如何做的呢？ </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fontScale="85000" lnSpcReduction="20000"/>
          </a:bodyPr>
          <a:lstStyle/>
          <a:p>
            <a:r>
              <a:rPr lang="zh-CN" altLang="en-US" dirty="0" smtClean="0"/>
              <a:t>门徒见证了基督如何荣耀神，他将注意力指向神，尊荣神和神的本质，</a:t>
            </a:r>
            <a:endParaRPr lang="en-US" altLang="zh-CN" dirty="0" smtClean="0"/>
          </a:p>
          <a:p>
            <a:r>
              <a:rPr lang="zh-CN" altLang="en-US" dirty="0" smtClean="0"/>
              <a:t>赞美、感谢神，</a:t>
            </a:r>
            <a:endParaRPr lang="en-US" altLang="zh-CN" dirty="0" smtClean="0"/>
          </a:p>
          <a:p>
            <a:r>
              <a:rPr lang="zh-CN" altLang="en-US" dirty="0" smtClean="0"/>
              <a:t>通过使死人复活，使瞎子看见，瘸子行走，大麻风的得洁净来彰显他的爱，并籍着这些使人能认识基督自己。</a:t>
            </a:r>
            <a:endParaRPr lang="en-US" altLang="zh-CN" dirty="0" smtClean="0"/>
          </a:p>
          <a:p>
            <a:r>
              <a:rPr lang="zh-CN" altLang="en-US" dirty="0" smtClean="0"/>
              <a:t>当世人定睛于神，对神看得更清楚时，他们便因神的所是和作为赞美神，感谢神，归荣耀给神。  </a:t>
            </a:r>
            <a:endParaRPr lang="en-US" altLang="zh-CN" dirty="0" smtClean="0"/>
          </a:p>
          <a:p>
            <a:r>
              <a:rPr lang="zh-CN" altLang="en-US" dirty="0" smtClean="0"/>
              <a:t>这就正是基督盼望他的门徒一生所要做的事</a:t>
            </a:r>
            <a:r>
              <a:rPr lang="en-US" altLang="zh-CN" dirty="0" smtClean="0"/>
              <a:t>---</a:t>
            </a:r>
            <a:r>
              <a:rPr lang="zh-CN" altLang="en-US" dirty="0" smtClean="0"/>
              <a:t>过一种生活，这种生活使世人聚焦与神的身上，而不是门徒自己。</a:t>
            </a:r>
            <a:endParaRPr lang="en-US" altLang="zh-CN" dirty="0" smtClean="0"/>
          </a:p>
          <a:p>
            <a:r>
              <a:rPr lang="zh-CN" altLang="en-US" dirty="0" smtClean="0"/>
              <a:t>父神对我们生命的终极目标是，在我们所做的一切事上，以讨神喜悦并荣耀神为中心。只有以神而非我们自己为人生的中心才能活在与神亲密的关系中。</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fontScale="77500" lnSpcReduction="20000"/>
          </a:bodyPr>
          <a:lstStyle/>
          <a:p>
            <a:r>
              <a:rPr lang="en-US" altLang="zh-CN" dirty="0" smtClean="0"/>
              <a:t>Frank</a:t>
            </a:r>
            <a:r>
              <a:rPr lang="zh-CN" altLang="en-US" dirty="0" smtClean="0"/>
              <a:t> </a:t>
            </a:r>
            <a:r>
              <a:rPr lang="en-US" altLang="zh-CN" dirty="0" err="1" smtClean="0"/>
              <a:t>Laubach</a:t>
            </a:r>
            <a:r>
              <a:rPr lang="zh-CN" altLang="en-US" dirty="0" smtClean="0"/>
              <a:t>博士的故事</a:t>
            </a:r>
            <a:endParaRPr lang="en-US" altLang="zh-CN" dirty="0" smtClean="0"/>
          </a:p>
          <a:p>
            <a:r>
              <a:rPr lang="en-US" dirty="0" smtClean="0"/>
              <a:t>1969</a:t>
            </a:r>
            <a:r>
              <a:rPr lang="zh-CN" altLang="en-US" dirty="0" smtClean="0"/>
              <a:t>年，我在神学院的最后一年，</a:t>
            </a:r>
            <a:r>
              <a:rPr lang="en-US" dirty="0" smtClean="0"/>
              <a:t>Asbury </a:t>
            </a:r>
            <a:r>
              <a:rPr lang="zh-CN" altLang="en-US" dirty="0" smtClean="0"/>
              <a:t>邀请 </a:t>
            </a:r>
            <a:r>
              <a:rPr lang="en-US" dirty="0" smtClean="0"/>
              <a:t>Dr. Frank </a:t>
            </a:r>
            <a:r>
              <a:rPr lang="en-US" dirty="0" err="1" smtClean="0"/>
              <a:t>Laubach</a:t>
            </a:r>
            <a:r>
              <a:rPr lang="en-US" dirty="0" smtClean="0"/>
              <a:t> </a:t>
            </a:r>
            <a:r>
              <a:rPr lang="zh-CN" altLang="en-US" dirty="0" smtClean="0"/>
              <a:t>教授识字课，我和妻子都选了这科，通过学习，我们不仅学会了如何教授识字课，也认识了这位世界名人。</a:t>
            </a:r>
            <a:endParaRPr lang="en-US" altLang="zh-CN" dirty="0" smtClean="0"/>
          </a:p>
          <a:p>
            <a:r>
              <a:rPr lang="en-US" dirty="0" smtClean="0"/>
              <a:t>Dr. Frank </a:t>
            </a:r>
            <a:r>
              <a:rPr lang="en-US" dirty="0" err="1" smtClean="0"/>
              <a:t>Laubach</a:t>
            </a:r>
            <a:r>
              <a:rPr lang="en-US" dirty="0" smtClean="0"/>
              <a:t> </a:t>
            </a:r>
            <a:r>
              <a:rPr lang="zh-CN" altLang="en-US" dirty="0" smtClean="0"/>
              <a:t>于</a:t>
            </a:r>
            <a:r>
              <a:rPr lang="en-US" dirty="0" smtClean="0"/>
              <a:t>1915</a:t>
            </a:r>
            <a:r>
              <a:rPr lang="zh-CN" altLang="en-US" dirty="0" smtClean="0"/>
              <a:t>年来到菲律宾，</a:t>
            </a:r>
            <a:r>
              <a:rPr lang="en-US" dirty="0" smtClean="0"/>
              <a:t>1930</a:t>
            </a:r>
            <a:r>
              <a:rPr lang="zh-CN" altLang="en-US" dirty="0" smtClean="0"/>
              <a:t>年他移居拉瑙湖周围到棉兰老岛在穆斯林中服侍，但收效甚微，他对自己和工作非常灰心。那些年里，他发现俯瞰达沃的</a:t>
            </a:r>
            <a:r>
              <a:rPr lang="en-US" dirty="0" smtClean="0"/>
              <a:t>Signal</a:t>
            </a:r>
            <a:r>
              <a:rPr lang="zh-CN" altLang="en-US" dirty="0" smtClean="0"/>
              <a:t>山是个安静祷告的地方。他做了一个实验，看看在自己每天醒着的时候，每分钟里有多少秒 给了神，他决定每分钟里至少有一秒钟用专注于赞美神，祷告或思想神的荣耀。</a:t>
            </a:r>
            <a:endParaRPr lang="en-US" altLang="zh-CN" dirty="0" smtClean="0"/>
          </a:p>
          <a:p>
            <a:r>
              <a:rPr lang="zh-CN" altLang="en-US" dirty="0" smtClean="0"/>
              <a:t>他知道祷告不仅是对神讲话，更是与神谈话，他不停地，不住地问神“父啊，你要成就什么？父啊，这是你此时要做的吗？”，日复一日，他倍加努力，驱使自己将自我和自己的抱负降服于神的心意，结果，他开始分分秒秒，一言一行更多地经历神。他甘愿一生讨神喜悦。 </a:t>
            </a:r>
            <a:endParaRPr lang="en-US" dirty="0" smtClean="0"/>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fontScale="70000" lnSpcReduction="20000"/>
          </a:bodyPr>
          <a:lstStyle/>
          <a:p>
            <a:r>
              <a:rPr lang="zh-CN" altLang="en-US" dirty="0" smtClean="0"/>
              <a:t>一天晚上，他在</a:t>
            </a:r>
            <a:r>
              <a:rPr lang="en-US" dirty="0" smtClean="0"/>
              <a:t>Signal </a:t>
            </a:r>
            <a:r>
              <a:rPr lang="zh-CN" altLang="en-US" dirty="0" smtClean="0"/>
              <a:t>山上与神独处时，开始反思自己的生活，透过反省，他终于认识到自己的一生一败涂地，自己曾何等为自己的教育、学位和种种成就骄傲，以自己的地位、宗教和祖先为荣。看到当地的毛利人，他就感到厌恶，他们的宗教，书籍、嚼槟榔和不讲卫生的习惯都令他生厌。</a:t>
            </a:r>
            <a:endParaRPr lang="en-US" dirty="0" smtClean="0"/>
          </a:p>
          <a:p>
            <a:r>
              <a:rPr lang="zh-CN" altLang="en-US" dirty="0" smtClean="0"/>
              <a:t>弗兰克说：“就在那天晚上，我向自己和自我的骄傲死了。 神的大爱充满了我。下山返回途中，神仿佛对我说我要拥抱所遇见的第一个嚼槟榔、肮脏不堪的、苍老的杀人犯。迎面走来了一下毛利人的祭司”，弗兰克说“我可以看见他们目光中所流露出对我这位衣着整齐的白人牧师的仇恨。神似乎对我说“我的孩子，你跟上了我的脚踪。就在拉瑙，你与我同工，将在这群人中成就大事。你会开阔他们的心胸，我看为好，甚好的是他们将与我有密切的关系，他们中任何一个人都与我有亲密的关系将是何等美妙。不要因为你过去做的不够而害怕，不要担忧你讲什么，而要在乎你是怎样一个人。 你是怎样一个人在乎你是否信靠我”。突然，激情冲动，我在他们后面喊道“我想学古兰经，愿意教我吗？” 就是这些话语将仇恨化作为美妙。第二天，我的起居室挤满了从拉瑙湖周围来的、带着古兰经的达图斯人。</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基督与父神之间的关系</a:t>
            </a:r>
            <a:endParaRPr lang="en-US" dirty="0"/>
          </a:p>
        </p:txBody>
      </p:sp>
      <p:sp>
        <p:nvSpPr>
          <p:cNvPr id="3" name="内容占位符 2"/>
          <p:cNvSpPr>
            <a:spLocks noGrp="1"/>
          </p:cNvSpPr>
          <p:nvPr>
            <p:ph sz="quarter" idx="1"/>
          </p:nvPr>
        </p:nvSpPr>
        <p:spPr/>
        <p:txBody>
          <a:bodyPr>
            <a:normAutofit fontScale="77500" lnSpcReduction="20000"/>
          </a:bodyPr>
          <a:lstStyle/>
          <a:p>
            <a:r>
              <a:rPr lang="zh-CN" altLang="en-US" dirty="0" smtClean="0"/>
              <a:t>弗兰克说“神的爱改变了我的态度和方法。我接纳了他们，他们也学习接纳我。我看到他们需要识字。几年间，神赐给我一套教学计划，采用与他们字母表相对应的图片教他们认字。不几天，我就用我的图片教他们。他们兴奋异常，自信心加强。他们爱我。达图斯人凡识字的人必须教另外一个人认字。这就是我的口号“每个人教另外一个人”。</a:t>
            </a:r>
            <a:endParaRPr lang="en-US" altLang="zh-CN" dirty="0" smtClean="0"/>
          </a:p>
          <a:p>
            <a:r>
              <a:rPr lang="zh-CN" altLang="en-US" dirty="0" smtClean="0"/>
              <a:t>很快，弗兰克就开始在菲律宾教其他部落识字，全国各地邀请纷沓而至。几年后，他就投入全球性的文字宣教。 </a:t>
            </a:r>
            <a:endParaRPr lang="en-US" dirty="0" smtClean="0"/>
          </a:p>
          <a:p>
            <a:r>
              <a:rPr lang="zh-CN" altLang="en-US" dirty="0" smtClean="0"/>
              <a:t>回忆到晚年的生活，弗兰克说他专注神的时间越多，他越多赞美神，成就越多，每天的侍奉就更有果效。</a:t>
            </a:r>
            <a:endParaRPr lang="en-US" altLang="zh-CN" dirty="0" smtClean="0"/>
          </a:p>
          <a:p>
            <a:r>
              <a:rPr lang="zh-CN" altLang="en-US" dirty="0" smtClean="0"/>
              <a:t>到了</a:t>
            </a:r>
            <a:r>
              <a:rPr lang="en-US" dirty="0" smtClean="0"/>
              <a:t>84</a:t>
            </a:r>
            <a:r>
              <a:rPr lang="zh-CN" altLang="en-US" dirty="0" smtClean="0"/>
              <a:t>岁高龄，他被誉为“文盲的使徒”，在世界诸多的国家教授了成百万的人学习识字阅读，受到不同国王和总统的赞誉以及诸多的荣誉。当问道为什么会致力一生教人识字，他便将人引向耶稣，说“我从耶稣那学的”。他事工的一切都出自于讨神喜悦和荣耀神。 </a:t>
            </a:r>
            <a:endParaRPr lang="en-US" dirty="0" smtClean="0"/>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lstStyle/>
          <a:p>
            <a:r>
              <a:rPr lang="zh-CN" altLang="en-US" dirty="0" smtClean="0"/>
              <a:t>圣经研读：马太福音</a:t>
            </a:r>
            <a:r>
              <a:rPr lang="en-US" altLang="zh-CN" dirty="0" smtClean="0"/>
              <a:t>4</a:t>
            </a:r>
            <a:r>
              <a:rPr lang="zh-CN" altLang="en-US" dirty="0" smtClean="0"/>
              <a:t>：</a:t>
            </a:r>
            <a:r>
              <a:rPr lang="en-US" altLang="zh-CN" dirty="0" smtClean="0"/>
              <a:t>17</a:t>
            </a:r>
          </a:p>
          <a:p>
            <a:r>
              <a:rPr lang="zh-CN" altLang="en-US" dirty="0" smtClean="0"/>
              <a:t>当耶稣开始他公开场合事工的时候，他告诉人们他们应该做什么。哪一个词能表现这一点。圈出来。</a:t>
            </a:r>
            <a:endParaRPr lang="en-US" altLang="zh-CN" dirty="0" smtClean="0"/>
          </a:p>
          <a:p>
            <a:r>
              <a:rPr lang="en-US" dirty="0" smtClean="0"/>
              <a:t>______________</a:t>
            </a:r>
          </a:p>
          <a:p>
            <a:r>
              <a:rPr lang="zh-CN" altLang="en-US" dirty="0" smtClean="0"/>
              <a:t>这个词是什么意思？</a:t>
            </a:r>
            <a:r>
              <a:rPr lang="en-US" altLang="zh-CN" dirty="0" smtClean="0"/>
              <a:t>______________________</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lstStyle/>
          <a:p>
            <a:r>
              <a:rPr lang="zh-CN" altLang="en-US" dirty="0" smtClean="0"/>
              <a:t>让我们再把注意力转回耶稣事工的初期。请大家看马太福音</a:t>
            </a:r>
            <a:r>
              <a:rPr lang="en-US" dirty="0" smtClean="0"/>
              <a:t>4</a:t>
            </a:r>
            <a:r>
              <a:rPr lang="zh-CN" altLang="en-US" dirty="0" smtClean="0"/>
              <a:t>：</a:t>
            </a:r>
            <a:r>
              <a:rPr lang="en-US" dirty="0" smtClean="0"/>
              <a:t>17. </a:t>
            </a:r>
          </a:p>
          <a:p>
            <a:r>
              <a:rPr lang="zh-CN" altLang="en-US" dirty="0" smtClean="0"/>
              <a:t>耶稣事工一开始便呼召人们与神和好。“你们要悔改！”</a:t>
            </a:r>
            <a:endParaRPr lang="en-US" altLang="zh-CN" dirty="0" smtClean="0"/>
          </a:p>
          <a:p>
            <a:r>
              <a:rPr lang="zh-CN" altLang="en-US" dirty="0" smtClean="0"/>
              <a:t>基督的信息如同军号响起。转回归向神，回转寻求神的面，举目仰望神。</a:t>
            </a:r>
            <a:endParaRPr lang="en-US" altLang="zh-CN" dirty="0" smtClean="0"/>
          </a:p>
          <a:p>
            <a:r>
              <a:rPr lang="zh-CN" altLang="en-US" dirty="0" smtClean="0"/>
              <a:t>改变你与神的关系，进入神的国度，神的国就临到你们。 </a:t>
            </a:r>
            <a:endParaRPr lang="en-US" altLang="zh-CN" dirty="0" smtClean="0"/>
          </a:p>
          <a:p>
            <a:r>
              <a:rPr lang="zh-CN" altLang="en-US" dirty="0" smtClean="0"/>
              <a:t>预备进入与神在灵里相交。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85000" lnSpcReduction="10000"/>
          </a:bodyPr>
          <a:lstStyle/>
          <a:p>
            <a:pPr>
              <a:buNone/>
            </a:pPr>
            <a:r>
              <a:rPr lang="zh-CN" altLang="en-US" b="1" dirty="0" smtClean="0">
                <a:latin typeface="微软雅黑" pitchFamily="34" charset="-122"/>
                <a:ea typeface="微软雅黑" pitchFamily="34" charset="-122"/>
              </a:rPr>
              <a:t>基督如何建立他的国：达到他的终极目标的方法</a:t>
            </a:r>
            <a:endParaRPr lang="en-US" altLang="zh-CN" b="1" dirty="0" smtClean="0">
              <a:latin typeface="微软雅黑" pitchFamily="34" charset="-122"/>
              <a:ea typeface="微软雅黑" pitchFamily="34" charset="-122"/>
            </a:endParaRPr>
          </a:p>
          <a:p>
            <a:r>
              <a:rPr lang="zh-CN" altLang="en-US" dirty="0" smtClean="0"/>
              <a:t>圣经研读：马太福音</a:t>
            </a:r>
            <a:r>
              <a:rPr lang="en-US" altLang="zh-CN" dirty="0" smtClean="0"/>
              <a:t>4</a:t>
            </a:r>
            <a:r>
              <a:rPr lang="zh-CN" altLang="en-US" dirty="0" smtClean="0"/>
              <a:t>：</a:t>
            </a:r>
            <a:r>
              <a:rPr lang="en-US" altLang="zh-CN" dirty="0" smtClean="0"/>
              <a:t>17-18</a:t>
            </a:r>
          </a:p>
          <a:p>
            <a:r>
              <a:rPr lang="zh-CN" altLang="en-US" dirty="0" smtClean="0"/>
              <a:t>耶稣在海边找到了谁？</a:t>
            </a:r>
            <a:r>
              <a:rPr lang="en-US" altLang="zh-CN" dirty="0" smtClean="0"/>
              <a:t>_______</a:t>
            </a:r>
            <a:r>
              <a:rPr lang="zh-CN" altLang="en-US" dirty="0" smtClean="0"/>
              <a:t>和</a:t>
            </a:r>
            <a:r>
              <a:rPr lang="en-US" altLang="zh-CN" dirty="0" smtClean="0"/>
              <a:t>_______</a:t>
            </a:r>
          </a:p>
          <a:p>
            <a:r>
              <a:rPr lang="zh-CN" altLang="en-US" dirty="0" smtClean="0"/>
              <a:t>耶稣叫他们做什么？</a:t>
            </a:r>
            <a:r>
              <a:rPr lang="en-US" altLang="zh-CN" dirty="0" smtClean="0"/>
              <a:t>_____________________</a:t>
            </a:r>
          </a:p>
          <a:p>
            <a:r>
              <a:rPr lang="zh-CN" altLang="en-US" dirty="0" smtClean="0"/>
              <a:t>跟随耶稣的结果是什么，耶稣要教他们</a:t>
            </a:r>
            <a:r>
              <a:rPr lang="en-US" altLang="zh-CN" dirty="0" smtClean="0"/>
              <a:t>____________________________</a:t>
            </a:r>
          </a:p>
          <a:p>
            <a:r>
              <a:rPr lang="zh-CN" altLang="en-US" dirty="0" smtClean="0"/>
              <a:t>“得人”如何能成为一个达到基督终极目标的方法呢？</a:t>
            </a:r>
            <a:endParaRPr lang="en-US" altLang="zh-CN" dirty="0" smtClean="0"/>
          </a:p>
          <a:p>
            <a:r>
              <a:rPr lang="en-US" dirty="0" smtClean="0"/>
              <a:t>________________________________________________________________________________________________________________________________________________________________________________________________</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normAutofit/>
          </a:bodyPr>
          <a:lstStyle/>
          <a:p>
            <a:r>
              <a:rPr lang="zh-CN" altLang="en-US" dirty="0" smtClean="0"/>
              <a:t>参加这次牧者学习的同工们，有多少人是来寻求神对你生命的旨意？</a:t>
            </a:r>
            <a:endParaRPr lang="en-US" altLang="zh-CN" dirty="0" smtClean="0"/>
          </a:p>
          <a:p>
            <a:r>
              <a:rPr lang="zh-CN" altLang="en-US" dirty="0" smtClean="0"/>
              <a:t>答案在神给人类最大的礼物里。 “神爱世人，甚至将他的独生子赐给他们，”（约</a:t>
            </a:r>
            <a:r>
              <a:rPr lang="en-US" dirty="0" smtClean="0"/>
              <a:t>3:16</a:t>
            </a:r>
            <a:r>
              <a:rPr lang="zh-CN" altLang="en-US" dirty="0" smtClean="0"/>
              <a:t>）。</a:t>
            </a:r>
            <a:endParaRPr lang="en-US" altLang="zh-CN" dirty="0" smtClean="0"/>
          </a:p>
          <a:p>
            <a:r>
              <a:rPr lang="zh-CN" altLang="en-US" dirty="0" smtClean="0"/>
              <a:t>思考一下约翰</a:t>
            </a:r>
            <a:r>
              <a:rPr lang="en-US" dirty="0" smtClean="0"/>
              <a:t>1</a:t>
            </a:r>
            <a:r>
              <a:rPr lang="zh-CN" altLang="en-US" dirty="0" smtClean="0"/>
              <a:t>：</a:t>
            </a:r>
            <a:r>
              <a:rPr lang="en-US" dirty="0" smtClean="0"/>
              <a:t>1</a:t>
            </a:r>
            <a:r>
              <a:rPr lang="zh-CN" altLang="en-US" dirty="0" smtClean="0"/>
              <a:t>和</a:t>
            </a:r>
            <a:r>
              <a:rPr lang="en-US" dirty="0" smtClean="0"/>
              <a:t>14 </a:t>
            </a:r>
            <a:r>
              <a:rPr lang="zh-CN" altLang="en-US" dirty="0" smtClean="0"/>
              <a:t>节经文的意义。“</a:t>
            </a:r>
            <a:r>
              <a:rPr lang="zh-CN" altLang="en-US" b="1" dirty="0" smtClean="0"/>
              <a:t>太初有道，道与神同在，道就是神。</a:t>
            </a:r>
            <a:endParaRPr lang="en-US" altLang="zh-CN" b="1" dirty="0" smtClean="0"/>
          </a:p>
          <a:p>
            <a:r>
              <a:rPr lang="zh-CN" altLang="en-US" b="1" dirty="0" smtClean="0"/>
              <a:t>道成肉身，住在我们中间。我们也见过他的荣光，就是父独生子的荣光，有恩典，有真理。</a:t>
            </a:r>
            <a:r>
              <a:rPr lang="zh-CN" altLang="en-US" dirty="0" smtClean="0"/>
              <a: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lstStyle/>
          <a:p>
            <a:r>
              <a:rPr lang="zh-CN" altLang="en-US" dirty="0" smtClean="0"/>
              <a:t>公开呼召后，耶稣随即便开始了用不同的</a:t>
            </a:r>
            <a:r>
              <a:rPr lang="zh-CN" altLang="en-US" u="sng" dirty="0" smtClean="0"/>
              <a:t>方式</a:t>
            </a:r>
            <a:r>
              <a:rPr lang="zh-CN" altLang="en-US" dirty="0" smtClean="0"/>
              <a:t>带领人进入神的国度。</a:t>
            </a:r>
            <a:endParaRPr lang="en-US" altLang="zh-CN" dirty="0" smtClean="0"/>
          </a:p>
          <a:p>
            <a:r>
              <a:rPr lang="en-US" altLang="zh-CN" dirty="0" smtClean="0"/>
              <a:t>_______________----</a:t>
            </a:r>
            <a:r>
              <a:rPr lang="zh-CN" altLang="en-US" dirty="0" smtClean="0"/>
              <a:t>那些跟随他的人。 </a:t>
            </a:r>
            <a:endParaRPr lang="en-US" altLang="zh-CN" dirty="0" smtClean="0"/>
          </a:p>
          <a:p>
            <a:r>
              <a:rPr lang="en-US" dirty="0" smtClean="0"/>
              <a:t>18</a:t>
            </a:r>
            <a:r>
              <a:rPr lang="zh-CN" altLang="en-US" dirty="0" smtClean="0"/>
              <a:t>：</a:t>
            </a:r>
            <a:r>
              <a:rPr lang="en-US" dirty="0" smtClean="0"/>
              <a:t>22 </a:t>
            </a:r>
            <a:r>
              <a:rPr lang="zh-CN" altLang="en-US" dirty="0" smtClean="0"/>
              <a:t>耶稣呼召了弟兄二人。“来跟从我，我要使你们得人如得鱼”。</a:t>
            </a:r>
            <a:endParaRPr lang="en-US" altLang="zh-CN" dirty="0" smtClean="0"/>
          </a:p>
          <a:p>
            <a:r>
              <a:rPr lang="zh-CN" altLang="en-US" dirty="0" smtClean="0"/>
              <a:t>耶稣开始了呼召人与他同住，亲密相交。 </a:t>
            </a:r>
            <a:endParaRPr lang="en-US" dirty="0" smtClean="0"/>
          </a:p>
          <a:p>
            <a:endParaRPr lang="en-US" dirty="0" smtClean="0"/>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85000" lnSpcReduction="20000"/>
          </a:bodyPr>
          <a:lstStyle/>
          <a:p>
            <a:pPr>
              <a:buNone/>
            </a:pPr>
            <a:r>
              <a:rPr lang="zh-CN" altLang="en-US" b="1" dirty="0" smtClean="0">
                <a:latin typeface="微软雅黑" pitchFamily="34" charset="-122"/>
                <a:ea typeface="微软雅黑" pitchFamily="34" charset="-122"/>
              </a:rPr>
              <a:t>门徒特征（一）</a:t>
            </a:r>
            <a:endParaRPr lang="en-US" altLang="zh-CN" b="1" dirty="0" smtClean="0">
              <a:latin typeface="微软雅黑" pitchFamily="34" charset="-122"/>
              <a:ea typeface="微软雅黑" pitchFamily="34" charset="-122"/>
            </a:endParaRPr>
          </a:p>
          <a:p>
            <a:r>
              <a:rPr lang="zh-CN" altLang="en-US" dirty="0" smtClean="0"/>
              <a:t>耶稣呼召的是那些人？耶稣看重的是什么？为什么他会选中他们？ </a:t>
            </a:r>
            <a:endParaRPr lang="en-US" altLang="zh-CN" dirty="0" smtClean="0"/>
          </a:p>
          <a:p>
            <a:r>
              <a:rPr lang="zh-CN" altLang="en-US" dirty="0" smtClean="0"/>
              <a:t>圣经研读：约翰福音</a:t>
            </a:r>
            <a:r>
              <a:rPr lang="en-US" altLang="zh-CN" dirty="0" smtClean="0"/>
              <a:t>1</a:t>
            </a:r>
            <a:r>
              <a:rPr lang="zh-CN" altLang="en-US" dirty="0" smtClean="0"/>
              <a:t>：</a:t>
            </a:r>
            <a:r>
              <a:rPr lang="en-US" altLang="zh-CN" dirty="0" smtClean="0"/>
              <a:t>35</a:t>
            </a:r>
          </a:p>
          <a:p>
            <a:r>
              <a:rPr lang="zh-CN" altLang="en-US" dirty="0" smtClean="0"/>
              <a:t>这两个门徒在约翰福音中表现出什么特征？</a:t>
            </a:r>
            <a:endParaRPr lang="en-US" altLang="zh-CN" dirty="0" smtClean="0"/>
          </a:p>
          <a:p>
            <a:r>
              <a:rPr lang="en-US" dirty="0" smtClean="0"/>
              <a:t>__________________________________</a:t>
            </a:r>
          </a:p>
          <a:p>
            <a:r>
              <a:rPr lang="zh-CN" altLang="en-US" dirty="0" smtClean="0"/>
              <a:t>约翰福音一章</a:t>
            </a:r>
            <a:r>
              <a:rPr lang="en-US" dirty="0" smtClean="0"/>
              <a:t>35-51</a:t>
            </a:r>
            <a:r>
              <a:rPr lang="zh-CN" altLang="en-US" dirty="0" smtClean="0"/>
              <a:t>第一次提到他们，透过简短的叙述我们能够在跟他们身上发现</a:t>
            </a:r>
            <a:r>
              <a:rPr lang="en-US" dirty="0" smtClean="0"/>
              <a:t>4</a:t>
            </a:r>
            <a:r>
              <a:rPr lang="zh-CN" altLang="en-US" dirty="0" smtClean="0"/>
              <a:t>个重要的品格：</a:t>
            </a:r>
            <a:endParaRPr lang="en-US" dirty="0" smtClean="0"/>
          </a:p>
          <a:p>
            <a:r>
              <a:rPr lang="zh-CN" altLang="en-US" dirty="0" smtClean="0"/>
              <a:t>在</a:t>
            </a:r>
            <a:r>
              <a:rPr lang="en-US" dirty="0" smtClean="0"/>
              <a:t>35</a:t>
            </a:r>
            <a:r>
              <a:rPr lang="zh-CN" altLang="en-US" dirty="0" smtClean="0"/>
              <a:t>节中提到约翰的两个门徒，安德烈和约翰，虽然他的身份不明。他们都参与了施洗约翰的复兴，在以色列沉默四百年后的苏醒。他们之后的身份和参与说明他们对</a:t>
            </a:r>
            <a:r>
              <a:rPr lang="zh-CN" altLang="en-US" dirty="0" smtClean="0"/>
              <a:t>神和</a:t>
            </a:r>
            <a:r>
              <a:rPr lang="zh-CN" altLang="en-US" dirty="0" smtClean="0"/>
              <a:t>属灵国度</a:t>
            </a:r>
            <a:r>
              <a:rPr lang="zh-CN" altLang="en-US" dirty="0" smtClean="0"/>
              <a:t>的</a:t>
            </a:r>
            <a:r>
              <a:rPr lang="en-US" altLang="zh-CN" dirty="0" smtClean="0"/>
              <a:t>_________</a:t>
            </a:r>
            <a:r>
              <a:rPr lang="zh-CN" altLang="en-US" dirty="0" smtClean="0"/>
              <a:t>。</a:t>
            </a:r>
            <a:endParaRPr lang="en-US" altLang="zh-CN"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85000" lnSpcReduction="10000"/>
          </a:bodyPr>
          <a:lstStyle/>
          <a:p>
            <a:pPr>
              <a:buNone/>
            </a:pPr>
            <a:r>
              <a:rPr lang="zh-CN" altLang="en-US" b="1" dirty="0" smtClean="0">
                <a:latin typeface="微软雅黑" pitchFamily="34" charset="-122"/>
                <a:ea typeface="微软雅黑" pitchFamily="34" charset="-122"/>
              </a:rPr>
              <a:t>门徒特征（二）</a:t>
            </a:r>
            <a:endParaRPr lang="en-US" altLang="zh-CN" b="1" dirty="0" smtClean="0">
              <a:latin typeface="微软雅黑" pitchFamily="34" charset="-122"/>
              <a:ea typeface="微软雅黑" pitchFamily="34" charset="-122"/>
            </a:endParaRPr>
          </a:p>
          <a:p>
            <a:r>
              <a:rPr lang="zh-CN" altLang="en-US" dirty="0" smtClean="0"/>
              <a:t>圣经研读：约翰福音</a:t>
            </a:r>
            <a:r>
              <a:rPr lang="en-US" altLang="zh-CN" dirty="0" smtClean="0"/>
              <a:t>1</a:t>
            </a:r>
            <a:r>
              <a:rPr lang="zh-CN" altLang="en-US" dirty="0" smtClean="0"/>
              <a:t>：</a:t>
            </a:r>
            <a:r>
              <a:rPr lang="en-US" altLang="zh-CN" dirty="0" smtClean="0"/>
              <a:t>37-39</a:t>
            </a:r>
          </a:p>
          <a:p>
            <a:r>
              <a:rPr lang="zh-CN" altLang="en-US" dirty="0" smtClean="0"/>
              <a:t>当约翰称耶稣为神的羔羊的时候，这两个门徒做了什么？</a:t>
            </a:r>
            <a:endParaRPr lang="en-US" altLang="zh-CN" dirty="0" smtClean="0"/>
          </a:p>
          <a:p>
            <a:r>
              <a:rPr lang="en-US" altLang="zh-CN" dirty="0" smtClean="0"/>
              <a:t>________________________________________</a:t>
            </a:r>
          </a:p>
          <a:p>
            <a:r>
              <a:rPr lang="zh-CN" altLang="en-US" dirty="0" smtClean="0"/>
              <a:t>这个举动暗示了他们在个人行程安排上的侧重点是什么？</a:t>
            </a:r>
            <a:endParaRPr lang="en-US" altLang="zh-CN" dirty="0" smtClean="0"/>
          </a:p>
          <a:p>
            <a:r>
              <a:rPr lang="en-US" altLang="zh-CN" dirty="0" smtClean="0"/>
              <a:t>____________________________________________</a:t>
            </a:r>
          </a:p>
          <a:p>
            <a:r>
              <a:rPr lang="zh-CN" altLang="en-US" dirty="0" smtClean="0"/>
              <a:t>在</a:t>
            </a:r>
            <a:r>
              <a:rPr lang="en-US" dirty="0" smtClean="0"/>
              <a:t>37</a:t>
            </a:r>
            <a:r>
              <a:rPr lang="en-US" altLang="zh-CN" dirty="0" smtClean="0"/>
              <a:t>-39</a:t>
            </a:r>
            <a:r>
              <a:rPr lang="zh-CN" altLang="en-US" dirty="0" smtClean="0"/>
              <a:t>节中，我们看到门徒听到施洗约翰宣告 “看那，神的羔羊”，他们立刻的回应是跟随耶稣，与耶稣共度大半个下午，说明他们具有</a:t>
            </a:r>
            <a:r>
              <a:rPr lang="zh-CN" altLang="en-US" b="1" dirty="0" smtClean="0"/>
              <a:t>随时摆上</a:t>
            </a:r>
            <a:r>
              <a:rPr lang="zh-CN" altLang="en-US" dirty="0" smtClean="0"/>
              <a:t>为主所用的灵，正如福音书其他章节所见证的。</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92500" lnSpcReduction="20000"/>
          </a:bodyPr>
          <a:lstStyle/>
          <a:p>
            <a:pPr>
              <a:buNone/>
            </a:pPr>
            <a:r>
              <a:rPr lang="zh-CN" altLang="en-US" b="1" dirty="0" smtClean="0">
                <a:latin typeface="微软雅黑" pitchFamily="34" charset="-122"/>
                <a:ea typeface="微软雅黑" pitchFamily="34" charset="-122"/>
              </a:rPr>
              <a:t>门徒特征（三）</a:t>
            </a:r>
            <a:endParaRPr lang="en-US" altLang="zh-CN" b="1" dirty="0" smtClean="0">
              <a:latin typeface="微软雅黑" pitchFamily="34" charset="-122"/>
              <a:ea typeface="微软雅黑" pitchFamily="34" charset="-122"/>
            </a:endParaRPr>
          </a:p>
          <a:p>
            <a:r>
              <a:rPr lang="zh-CN" altLang="en-US" dirty="0" smtClean="0"/>
              <a:t>圣经研读：约翰福音</a:t>
            </a:r>
            <a:r>
              <a:rPr lang="en-US" altLang="zh-CN" dirty="0" smtClean="0"/>
              <a:t>1</a:t>
            </a:r>
            <a:r>
              <a:rPr lang="zh-CN" altLang="en-US" dirty="0" smtClean="0"/>
              <a:t>：</a:t>
            </a:r>
            <a:r>
              <a:rPr lang="en-US" altLang="zh-CN" dirty="0" smtClean="0"/>
              <a:t>40-42</a:t>
            </a:r>
          </a:p>
          <a:p>
            <a:r>
              <a:rPr lang="zh-CN" altLang="en-US" dirty="0" smtClean="0"/>
              <a:t>安德烈为什么要找到他的兄弟彼得？</a:t>
            </a:r>
            <a:endParaRPr lang="en-US" altLang="zh-CN" dirty="0" smtClean="0"/>
          </a:p>
          <a:p>
            <a:r>
              <a:rPr lang="en-US" dirty="0" smtClean="0"/>
              <a:t>_________________________________________</a:t>
            </a:r>
          </a:p>
          <a:p>
            <a:r>
              <a:rPr lang="zh-CN" altLang="en-US" dirty="0" smtClean="0"/>
              <a:t>安德烈的这个举动表明了他对真理的反应是怎样的？</a:t>
            </a:r>
            <a:endParaRPr lang="en-US" altLang="zh-CN" dirty="0" smtClean="0"/>
          </a:p>
          <a:p>
            <a:r>
              <a:rPr lang="en-US" dirty="0" smtClean="0"/>
              <a:t>_________________________________________</a:t>
            </a:r>
          </a:p>
          <a:p>
            <a:pPr lvl="0"/>
            <a:r>
              <a:rPr lang="zh-CN" altLang="en-US" dirty="0" smtClean="0"/>
              <a:t>约翰福音一章</a:t>
            </a:r>
            <a:r>
              <a:rPr lang="en-US" dirty="0" smtClean="0"/>
              <a:t>40-42</a:t>
            </a:r>
            <a:r>
              <a:rPr lang="zh-CN" altLang="en-US" dirty="0" smtClean="0"/>
              <a:t>记述了门徒在与耶稣同处过程中，认识到耶稣真实的身份后安德烈的反映。安德烈找到自己的兄弟彼得，告诉他说“我们遇到了弥赛亚”。安德烈适时地反映抓住这一来自神的机会学习分享神向他所显明的，这就是</a:t>
            </a:r>
            <a:r>
              <a:rPr lang="zh-CN" altLang="en-US" b="1" dirty="0" smtClean="0"/>
              <a:t>忠于</a:t>
            </a:r>
            <a:r>
              <a:rPr lang="zh-CN" altLang="en-US" dirty="0" smtClean="0"/>
              <a:t>真理。 </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70000" lnSpcReduction="20000"/>
          </a:bodyPr>
          <a:lstStyle/>
          <a:p>
            <a:pPr>
              <a:buNone/>
            </a:pPr>
            <a:r>
              <a:rPr lang="zh-CN" altLang="en-US" b="1" dirty="0" smtClean="0">
                <a:latin typeface="微软雅黑" pitchFamily="34" charset="-122"/>
                <a:ea typeface="微软雅黑" pitchFamily="34" charset="-122"/>
              </a:rPr>
              <a:t>门徒特征（四）</a:t>
            </a:r>
            <a:endParaRPr lang="en-US" altLang="zh-CN" b="1" dirty="0" smtClean="0">
              <a:latin typeface="微软雅黑" pitchFamily="34" charset="-122"/>
              <a:ea typeface="微软雅黑" pitchFamily="34" charset="-122"/>
            </a:endParaRPr>
          </a:p>
          <a:p>
            <a:r>
              <a:rPr lang="zh-CN" altLang="en-US" dirty="0" smtClean="0"/>
              <a:t>圣经研读：约翰福音</a:t>
            </a:r>
            <a:r>
              <a:rPr lang="en-US" altLang="zh-CN" dirty="0" smtClean="0"/>
              <a:t>1</a:t>
            </a:r>
            <a:r>
              <a:rPr lang="zh-CN" altLang="en-US" dirty="0" smtClean="0"/>
              <a:t>：</a:t>
            </a:r>
            <a:r>
              <a:rPr lang="en-US" altLang="zh-CN" dirty="0" smtClean="0"/>
              <a:t>43-51</a:t>
            </a:r>
          </a:p>
          <a:p>
            <a:r>
              <a:rPr lang="zh-CN" altLang="en-US" dirty="0" smtClean="0"/>
              <a:t>当腓利发现耶稣是他们的弥赛亚的时候，他作了什么？</a:t>
            </a:r>
            <a:endParaRPr lang="en-US" altLang="zh-CN" dirty="0" smtClean="0"/>
          </a:p>
          <a:p>
            <a:r>
              <a:rPr lang="en-US" dirty="0" smtClean="0"/>
              <a:t>_________________________________________</a:t>
            </a:r>
          </a:p>
          <a:p>
            <a:r>
              <a:rPr lang="zh-CN" altLang="en-US" dirty="0" smtClean="0"/>
              <a:t>为什么拿但业也相信耶稣是弥赛亚？ </a:t>
            </a:r>
            <a:endParaRPr lang="en-US" altLang="zh-CN" dirty="0" smtClean="0"/>
          </a:p>
          <a:p>
            <a:r>
              <a:rPr lang="en-US" dirty="0" smtClean="0"/>
              <a:t>_________________________________________</a:t>
            </a:r>
          </a:p>
          <a:p>
            <a:r>
              <a:rPr lang="zh-CN" altLang="en-US" dirty="0" smtClean="0"/>
              <a:t>拿但业的这个举动表明拿但业的态度是怎样的？</a:t>
            </a:r>
            <a:endParaRPr lang="en-US" altLang="zh-CN" dirty="0" smtClean="0"/>
          </a:p>
          <a:p>
            <a:r>
              <a:rPr lang="en-US" dirty="0" smtClean="0"/>
              <a:t>_________________________________________</a:t>
            </a:r>
          </a:p>
          <a:p>
            <a:r>
              <a:rPr lang="zh-CN" altLang="en-US" dirty="0" smtClean="0"/>
              <a:t>约翰福音</a:t>
            </a:r>
            <a:r>
              <a:rPr lang="en-US" dirty="0" smtClean="0"/>
              <a:t>43-51</a:t>
            </a:r>
            <a:r>
              <a:rPr lang="zh-CN" altLang="en-US" dirty="0" smtClean="0"/>
              <a:t>讲的是腓力对耶稣呼召“跟随我”的回应，和安德烈一样，他急切地与拿单业分享自己所见到的。“ </a:t>
            </a:r>
            <a:r>
              <a:rPr lang="zh-CN" altLang="en-US" b="1" dirty="0" smtClean="0"/>
              <a:t>腓力找着拿但业，对他说，摩西在律法上所写的，和众先知所记的那一位，我们遇见了，就是约瑟的儿子拿撒勒人耶稣</a:t>
            </a:r>
            <a:r>
              <a:rPr lang="zh-CN" altLang="en-US" dirty="0" smtClean="0"/>
              <a:t>”。从耶稣与拿但业的对话里我们看到拿但业的转变，由不信到信。“</a:t>
            </a:r>
            <a:r>
              <a:rPr lang="zh-CN" altLang="en-US" b="1" dirty="0" smtClean="0"/>
              <a:t>拿但业说，“拉比，你是神的儿子，你是以色列的王”</a:t>
            </a:r>
            <a:r>
              <a:rPr lang="zh-CN" altLang="en-US" dirty="0" smtClean="0"/>
              <a:t>。此处拿但业</a:t>
            </a:r>
            <a:r>
              <a:rPr lang="zh-CN" altLang="en-US" b="1" dirty="0" smtClean="0"/>
              <a:t>受教</a:t>
            </a:r>
            <a:r>
              <a:rPr lang="zh-CN" altLang="en-US" dirty="0" smtClean="0"/>
              <a:t>的心显而易见。他渴慕更多的认识神并且学习效法神。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四个特质</a:t>
            </a:r>
            <a:endParaRPr lang="en-US" altLang="zh-CN" b="1" dirty="0" smtClean="0">
              <a:latin typeface="微软雅黑" pitchFamily="34" charset="-122"/>
              <a:ea typeface="微软雅黑" pitchFamily="34" charset="-122"/>
            </a:endParaRPr>
          </a:p>
          <a:p>
            <a:r>
              <a:rPr lang="zh-CN" altLang="en-US" dirty="0" smtClean="0"/>
              <a:t>这四个特质可以被确定为：渴慕神、摆上、忠心、受教。</a:t>
            </a:r>
            <a:endParaRPr lang="en-US" altLang="zh-CN" dirty="0" smtClean="0"/>
          </a:p>
          <a:p>
            <a:r>
              <a:rPr lang="zh-CN" altLang="en-US" dirty="0" smtClean="0"/>
              <a:t>当寻找一个有潜力的门徒时，第一个特质就是渴慕神。当一个人</a:t>
            </a:r>
            <a:r>
              <a:rPr lang="zh-CN" altLang="en-US" u="sng" dirty="0" smtClean="0"/>
              <a:t>饥饿</a:t>
            </a:r>
            <a:r>
              <a:rPr lang="zh-CN" altLang="en-US" dirty="0" smtClean="0"/>
              <a:t>的时候，他</a:t>
            </a:r>
            <a:r>
              <a:rPr lang="en-US" altLang="zh-CN" dirty="0" smtClean="0"/>
              <a:t>/</a:t>
            </a:r>
            <a:r>
              <a:rPr lang="zh-CN" altLang="en-US" dirty="0" smtClean="0"/>
              <a:t>她就会</a:t>
            </a:r>
            <a:r>
              <a:rPr lang="zh-CN" altLang="en-US" u="sng" dirty="0" smtClean="0"/>
              <a:t>随时准备好</a:t>
            </a:r>
            <a:r>
              <a:rPr lang="zh-CN" altLang="en-US" dirty="0" smtClean="0"/>
              <a:t>去吃饭， 他们将会</a:t>
            </a:r>
            <a:r>
              <a:rPr lang="zh-CN" altLang="en-US" u="sng" dirty="0" smtClean="0"/>
              <a:t>忠心</a:t>
            </a:r>
            <a:r>
              <a:rPr lang="zh-CN" altLang="en-US" dirty="0" smtClean="0"/>
              <a:t>地吃掉所有的食品，并且通常具备一个</a:t>
            </a:r>
            <a:r>
              <a:rPr lang="zh-CN" altLang="en-US" u="sng" dirty="0" smtClean="0"/>
              <a:t>受教</a:t>
            </a:r>
            <a:r>
              <a:rPr lang="zh-CN" altLang="en-US" dirty="0" smtClean="0"/>
              <a:t>的灵。寻找这些核心特质，这些至关重要。</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92500" lnSpcReduction="20000"/>
          </a:bodyPr>
          <a:lstStyle/>
          <a:p>
            <a:r>
              <a:rPr lang="zh-CN" altLang="en-US" dirty="0" smtClean="0"/>
              <a:t>四方面的特质贯穿福音书，渴慕神，摆上，忠心和受教。 </a:t>
            </a:r>
            <a:endParaRPr lang="en-US" dirty="0" smtClean="0"/>
          </a:p>
          <a:p>
            <a:r>
              <a:rPr lang="zh-CN" altLang="en-US" dirty="0" smtClean="0"/>
              <a:t>这些也是耶稣所看重的，你是否肯停下来思想一下他不喜悦的是什么？ </a:t>
            </a:r>
            <a:endParaRPr lang="en-US" dirty="0" smtClean="0"/>
          </a:p>
          <a:p>
            <a:r>
              <a:rPr lang="zh-CN" altLang="en-US" dirty="0" smtClean="0"/>
              <a:t>你是否发现耶稣所拣选的门徒没有一位拥有显赫的</a:t>
            </a:r>
            <a:r>
              <a:rPr lang="zh-CN" altLang="en-US" b="1" dirty="0" smtClean="0"/>
              <a:t>社会地位</a:t>
            </a:r>
            <a:r>
              <a:rPr lang="zh-CN" altLang="en-US" dirty="0" smtClean="0"/>
              <a:t>。 </a:t>
            </a:r>
            <a:endParaRPr lang="en-US" altLang="zh-CN" dirty="0" smtClean="0"/>
          </a:p>
          <a:p>
            <a:r>
              <a:rPr lang="zh-CN" altLang="en-US" dirty="0" smtClean="0"/>
              <a:t>没有一位来自</a:t>
            </a:r>
            <a:r>
              <a:rPr lang="zh-CN" altLang="en-US" b="1" dirty="0" smtClean="0"/>
              <a:t>富有</a:t>
            </a:r>
            <a:r>
              <a:rPr lang="zh-CN" altLang="en-US" dirty="0" smtClean="0"/>
              <a:t>阶层，或属于</a:t>
            </a:r>
            <a:r>
              <a:rPr lang="zh-CN" altLang="en-US" b="1" dirty="0" smtClean="0"/>
              <a:t>政治宗教</a:t>
            </a:r>
            <a:r>
              <a:rPr lang="zh-CN" altLang="en-US" dirty="0" smtClean="0"/>
              <a:t>领袖。</a:t>
            </a:r>
            <a:endParaRPr lang="en-US" altLang="zh-CN" dirty="0" smtClean="0"/>
          </a:p>
          <a:p>
            <a:r>
              <a:rPr lang="zh-CN" altLang="en-US" dirty="0" smtClean="0"/>
              <a:t>没有获得任何</a:t>
            </a:r>
            <a:r>
              <a:rPr lang="zh-CN" altLang="en-US" b="1" dirty="0" smtClean="0"/>
              <a:t>学位</a:t>
            </a:r>
            <a:r>
              <a:rPr lang="en-US" altLang="zh-CN" dirty="0" smtClean="0"/>
              <a:t>——</a:t>
            </a:r>
            <a:r>
              <a:rPr lang="zh-CN" altLang="en-US" dirty="0" smtClean="0"/>
              <a:t>没有神学博士，没有出自名家旺族。 </a:t>
            </a:r>
            <a:endParaRPr lang="en-US" altLang="zh-CN" dirty="0" smtClean="0"/>
          </a:p>
          <a:p>
            <a:r>
              <a:rPr lang="zh-CN" altLang="en-US" dirty="0" smtClean="0"/>
              <a:t>圣经也没有强调他们与生俱来的才干有助于他们以后建立教会，这点说明这一切都不是成为门徒的必须资格。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p:txBody>
          <a:bodyPr>
            <a:normAutofit fontScale="92500"/>
          </a:bodyPr>
          <a:lstStyle/>
          <a:p>
            <a:r>
              <a:rPr lang="zh-CN" altLang="en-US" dirty="0" smtClean="0"/>
              <a:t>实际上，耶稣所选择的门徒都是具有不同职业、不同背景和教育背景的</a:t>
            </a:r>
            <a:r>
              <a:rPr lang="zh-CN" altLang="en-US" b="1" dirty="0" smtClean="0"/>
              <a:t>普通人</a:t>
            </a:r>
            <a:r>
              <a:rPr lang="zh-CN" altLang="en-US" dirty="0" smtClean="0"/>
              <a:t>。多元性说明</a:t>
            </a:r>
            <a:r>
              <a:rPr lang="zh-CN" altLang="en-US" b="1" dirty="0" smtClean="0"/>
              <a:t>所有的人</a:t>
            </a:r>
            <a:r>
              <a:rPr lang="zh-CN" altLang="en-US" dirty="0" smtClean="0"/>
              <a:t>都可以在成为门徒这一恩典上有份。 基督拣选乐意学习的人。</a:t>
            </a:r>
            <a:endParaRPr lang="en-US" altLang="zh-CN" dirty="0" smtClean="0"/>
          </a:p>
          <a:p>
            <a:r>
              <a:rPr lang="zh-CN" altLang="en-US" dirty="0" smtClean="0"/>
              <a:t>说实话，在耶稣那个时代，会有人为自己选这样的人吗？</a:t>
            </a:r>
            <a:endParaRPr lang="en-US" altLang="zh-CN" dirty="0" smtClean="0"/>
          </a:p>
          <a:p>
            <a:r>
              <a:rPr lang="zh-CN" altLang="en-US" dirty="0" smtClean="0"/>
              <a:t>耶稣一定是看重了他们某些特质从而选中了他们。</a:t>
            </a:r>
            <a:endParaRPr lang="en-US" altLang="zh-CN" dirty="0" smtClean="0"/>
          </a:p>
          <a:p>
            <a:r>
              <a:rPr lang="zh-CN" altLang="en-US" dirty="0" smtClean="0"/>
              <a:t>选中的难道不是渴慕神、愿意摆上，忠心且肯受教？关键在于人生的选择。十二位门徒都选择以上四点最为人生追求得以成为候选人。 </a:t>
            </a:r>
            <a:endParaRPr lang="en-US" dirty="0" smtClean="0"/>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耶稣是如何开始他的服事的？</a:t>
            </a:r>
            <a:endParaRPr lang="en-US" dirty="0"/>
          </a:p>
        </p:txBody>
      </p:sp>
      <p:sp>
        <p:nvSpPr>
          <p:cNvPr id="3" name="内容占位符 2"/>
          <p:cNvSpPr>
            <a:spLocks noGrp="1"/>
          </p:cNvSpPr>
          <p:nvPr>
            <p:ph sz="quarter" idx="1"/>
          </p:nvPr>
        </p:nvSpPr>
        <p:spPr>
          <a:xfrm>
            <a:off x="609600" y="1600200"/>
            <a:ext cx="8153400" cy="4495800"/>
          </a:xfrm>
        </p:spPr>
        <p:txBody>
          <a:bodyPr>
            <a:normAutofit fontScale="85000" lnSpcReduction="10000"/>
          </a:bodyPr>
          <a:lstStyle/>
          <a:p>
            <a:r>
              <a:rPr lang="zh-CN" altLang="en-US" dirty="0" smtClean="0"/>
              <a:t>在我们中间耶稣能选中几位呢？ </a:t>
            </a:r>
            <a:endParaRPr lang="en-US" dirty="0" smtClean="0"/>
          </a:p>
          <a:p>
            <a:r>
              <a:rPr lang="zh-CN" altLang="en-US" dirty="0" smtClean="0"/>
              <a:t>愿神使用我们在一起的这段时间，照着他给我们的目标，检查我们的优先次序。 </a:t>
            </a:r>
            <a:endParaRPr lang="en-US" dirty="0" smtClean="0"/>
          </a:p>
          <a:p>
            <a:r>
              <a:rPr lang="zh-CN" altLang="en-US" dirty="0" smtClean="0"/>
              <a:t>我们暂停一下，一起祷告，安静在神面前，让他来监察我们的内心的动机和内心深处。</a:t>
            </a:r>
            <a:endParaRPr lang="en-US" dirty="0" smtClean="0"/>
          </a:p>
          <a:p>
            <a:r>
              <a:rPr lang="zh-CN" altLang="en-US" dirty="0" smtClean="0"/>
              <a:t>你的生活讨神喜悦、荣耀神吗？还是你“另有中心”？</a:t>
            </a:r>
            <a:endParaRPr lang="en-US" dirty="0" smtClean="0"/>
          </a:p>
          <a:p>
            <a:r>
              <a:rPr lang="zh-CN" altLang="en-US" dirty="0" smtClean="0"/>
              <a:t>对神你有深深的渴慕吗？</a:t>
            </a:r>
            <a:endParaRPr lang="en-US" dirty="0" smtClean="0"/>
          </a:p>
          <a:p>
            <a:r>
              <a:rPr lang="zh-CN" altLang="en-US" dirty="0" smtClean="0"/>
              <a:t>你能每天为主摆上时间与他相处，学习他的话语，向他祷告吗？你是否忠实地行在神的光中？ </a:t>
            </a:r>
            <a:endParaRPr lang="en-US" altLang="zh-CN" dirty="0" smtClean="0"/>
          </a:p>
          <a:p>
            <a:r>
              <a:rPr lang="zh-CN" altLang="en-US" dirty="0" smtClean="0"/>
              <a:t>你有受教的心吗？</a:t>
            </a:r>
            <a:endParaRPr lang="en-US" altLang="zh-CN" dirty="0" smtClean="0"/>
          </a:p>
          <a:p>
            <a:r>
              <a:rPr lang="zh-CN" altLang="en-US" dirty="0" smtClean="0"/>
              <a:t>你愿意告诉神让这些成为你生命的选择，不再迟疑？ </a:t>
            </a:r>
            <a:endParaRPr lang="en-US" altLang="zh-CN"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lstStyle/>
          <a:p>
            <a:r>
              <a:rPr lang="zh-CN" altLang="en-US" dirty="0" smtClean="0"/>
              <a:t>耶稣在</a:t>
            </a:r>
            <a:r>
              <a:rPr lang="zh-CN" altLang="en-US" u="sng" dirty="0" smtClean="0"/>
              <a:t>亲密关系</a:t>
            </a:r>
            <a:r>
              <a:rPr lang="zh-CN" altLang="en-US" dirty="0" smtClean="0"/>
              <a:t>这方面为门徒做出了榜样，他呼召他们说</a:t>
            </a:r>
            <a:r>
              <a:rPr lang="zh-CN" altLang="en-US" dirty="0" smtClean="0"/>
              <a:t>“</a:t>
            </a:r>
            <a:r>
              <a:rPr lang="en-US" altLang="zh-CN" dirty="0" smtClean="0"/>
              <a:t>_______</a:t>
            </a:r>
            <a:r>
              <a:rPr lang="zh-CN" altLang="en-US" dirty="0" smtClean="0"/>
              <a:t>，</a:t>
            </a:r>
            <a:r>
              <a:rPr lang="en-US" altLang="zh-CN" dirty="0" smtClean="0"/>
              <a:t>__________</a:t>
            </a:r>
            <a:r>
              <a:rPr lang="zh-CN" altLang="en-US" dirty="0" smtClean="0"/>
              <a:t>我</a:t>
            </a:r>
            <a:r>
              <a:rPr lang="zh-CN" altLang="en-US" dirty="0" smtClean="0"/>
              <a:t>要叫你得人如得鱼一样”（太</a:t>
            </a:r>
            <a:r>
              <a:rPr lang="en-US" dirty="0" smtClean="0"/>
              <a:t>4</a:t>
            </a:r>
            <a:r>
              <a:rPr lang="zh-CN" altLang="en-US" dirty="0" smtClean="0"/>
              <a:t>：</a:t>
            </a:r>
            <a:r>
              <a:rPr lang="en-US" dirty="0" smtClean="0"/>
              <a:t>18</a:t>
            </a:r>
            <a:r>
              <a:rPr lang="zh-CN" altLang="en-US" dirty="0" smtClean="0"/>
              <a:t>）。</a:t>
            </a:r>
            <a:endParaRPr lang="en-US" altLang="zh-CN" dirty="0" smtClean="0"/>
          </a:p>
          <a:p>
            <a:r>
              <a:rPr lang="zh-CN" altLang="en-US" dirty="0" smtClean="0"/>
              <a:t>马可福音讲到 “他就设立十二个人，要他们</a:t>
            </a:r>
            <a:r>
              <a:rPr lang="zh-CN" altLang="en-US" dirty="0" smtClean="0"/>
              <a:t>常</a:t>
            </a:r>
            <a:r>
              <a:rPr lang="en-US" altLang="zh-CN" dirty="0" smtClean="0"/>
              <a:t>__________</a:t>
            </a:r>
            <a:r>
              <a:rPr lang="zh-CN" altLang="en-US" dirty="0" smtClean="0"/>
              <a:t>。”</a:t>
            </a:r>
            <a:r>
              <a:rPr lang="zh-CN" altLang="en-US" dirty="0" smtClean="0"/>
              <a:t>（可</a:t>
            </a:r>
            <a:r>
              <a:rPr lang="en-US" dirty="0" smtClean="0"/>
              <a:t>3</a:t>
            </a:r>
            <a:r>
              <a:rPr lang="zh-CN" altLang="en-US" dirty="0" smtClean="0"/>
              <a:t>：</a:t>
            </a:r>
            <a:r>
              <a:rPr lang="en-US" dirty="0" smtClean="0"/>
              <a:t>14</a:t>
            </a:r>
            <a:r>
              <a:rPr lang="zh-CN" altLang="en-US" dirty="0" smtClean="0"/>
              <a:t>）。耶稣的模式对十二个门徒的重要意义是什么？留心查看</a:t>
            </a:r>
            <a:r>
              <a:rPr lang="zh-CN" altLang="en-US" dirty="0" smtClean="0"/>
              <a:t>，</a:t>
            </a:r>
            <a:r>
              <a:rPr lang="en-US" altLang="zh-CN" dirty="0" smtClean="0"/>
              <a:t>________</a:t>
            </a:r>
            <a:r>
              <a:rPr lang="zh-CN" altLang="en-US" dirty="0" smtClean="0"/>
              <a:t>我如何做</a:t>
            </a:r>
            <a:r>
              <a:rPr lang="zh-CN" altLang="en-US" dirty="0" smtClean="0"/>
              <a:t>。</a:t>
            </a:r>
            <a:endParaRPr lang="en-US" altLang="zh-CN" dirty="0" smtClean="0"/>
          </a:p>
          <a:p>
            <a:r>
              <a:rPr lang="zh-CN" altLang="en-US" dirty="0" smtClean="0"/>
              <a:t>观察我是如何与父亲近</a:t>
            </a:r>
            <a:r>
              <a:rPr lang="zh-CN" altLang="en-US" dirty="0" smtClean="0"/>
              <a:t>的，</a:t>
            </a:r>
            <a:r>
              <a:rPr lang="en-US" altLang="zh-CN" dirty="0" smtClean="0"/>
              <a:t>______</a:t>
            </a:r>
            <a:r>
              <a:rPr lang="zh-CN" altLang="en-US" dirty="0" smtClean="0"/>
              <a:t>我</a:t>
            </a:r>
            <a:r>
              <a:rPr lang="zh-CN" altLang="en-US" dirty="0" smtClean="0"/>
              <a:t>。</a:t>
            </a:r>
            <a:endParaRPr lang="en-US" altLang="zh-CN" dirty="0" smtClean="0"/>
          </a:p>
          <a:p>
            <a:r>
              <a:rPr lang="zh-CN" altLang="en-US" dirty="0" smtClean="0"/>
              <a:t>耶稣给他的门徒立了榜样和模式，让他们效法。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4800" y="274638"/>
            <a:ext cx="8628888" cy="944562"/>
          </a:xfrm>
        </p:spPr>
        <p:txBody>
          <a:bodyPr>
            <a:normAutofit/>
          </a:bodyPr>
          <a:lstStyle/>
          <a:p>
            <a:r>
              <a:rPr lang="zh-CN" altLang="en-US" dirty="0" smtClean="0">
                <a:latin typeface="微软雅黑" pitchFamily="34" charset="-122"/>
                <a:ea typeface="微软雅黑" pitchFamily="34" charset="-122"/>
              </a:rPr>
              <a:t>神对你生命的旨意是什么</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normAutofit fontScale="85000" lnSpcReduction="10000"/>
          </a:bodyPr>
          <a:lstStyle/>
          <a:p>
            <a:r>
              <a:rPr lang="zh-CN" altLang="en-US" u="sng" dirty="0" smtClean="0"/>
              <a:t>如果我们清楚地看到</a:t>
            </a:r>
            <a:r>
              <a:rPr lang="zh-CN" altLang="en-US" dirty="0" smtClean="0"/>
              <a:t>神 藉耶稣使人成为门徒的旨意，如目标和目的，我们就得到了人类的一些基本问题答案的核心。历世历代每位肯思想的人所提出的问题如下： </a:t>
            </a:r>
            <a:endParaRPr lang="en-US" altLang="zh-CN" dirty="0" smtClean="0"/>
          </a:p>
          <a:p>
            <a:r>
              <a:rPr lang="zh-CN" altLang="en-US" dirty="0" smtClean="0"/>
              <a:t>我为什么而活？ </a:t>
            </a:r>
            <a:endParaRPr lang="en-US" dirty="0" smtClean="0"/>
          </a:p>
          <a:p>
            <a:r>
              <a:rPr lang="zh-CN" altLang="en-US" dirty="0" smtClean="0"/>
              <a:t>为什么我会存在？</a:t>
            </a:r>
            <a:endParaRPr lang="en-US" dirty="0" smtClean="0"/>
          </a:p>
          <a:p>
            <a:r>
              <a:rPr lang="zh-CN" altLang="en-US" dirty="0" smtClean="0"/>
              <a:t>生命的意义是什么？ </a:t>
            </a:r>
            <a:endParaRPr lang="en-US" dirty="0" smtClean="0"/>
          </a:p>
          <a:p>
            <a:r>
              <a:rPr lang="zh-CN" altLang="en-US" dirty="0" smtClean="0"/>
              <a:t>认识神的人的问题往往是：神要藉着我的生命成就什么？</a:t>
            </a:r>
            <a:endParaRPr lang="en-US" altLang="zh-CN" dirty="0" smtClean="0"/>
          </a:p>
          <a:p>
            <a:r>
              <a:rPr lang="en-US" dirty="0" smtClean="0"/>
              <a:t>.  </a:t>
            </a:r>
            <a:r>
              <a:rPr lang="zh-CN" altLang="en-US" dirty="0" smtClean="0"/>
              <a:t>在每个文化，每个时代，此类不同形式的问题都会出现。每个人内心深处都渴望活得有价值，有意义和有目的。耶稣来就是要解决这些根本的问题。</a:t>
            </a:r>
            <a:endParaRPr lang="en-US" altLang="zh-CN" dirty="0" smtClean="0"/>
          </a:p>
          <a:p>
            <a:r>
              <a:rPr lang="zh-CN" altLang="en-US" dirty="0" smtClean="0"/>
              <a:t>耶稣来就是要解决这些根本的问题。</a:t>
            </a:r>
            <a:endParaRPr lang="en-US" dirty="0" smtClean="0"/>
          </a:p>
          <a:p>
            <a:endParaRPr lang="en-US" altLang="zh-CN" dirty="0" smtClean="0"/>
          </a:p>
          <a:p>
            <a:endParaRPr lang="en-US" dirty="0" smtClean="0"/>
          </a:p>
          <a:p>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lgn="ctr">
              <a:buNone/>
            </a:pPr>
            <a:endParaRPr lang="en-US" altLang="zh-CN" b="1" dirty="0" smtClean="0">
              <a:latin typeface="微软雅黑" pitchFamily="34" charset="-122"/>
              <a:ea typeface="微软雅黑" pitchFamily="34" charset="-122"/>
            </a:endParaRPr>
          </a:p>
          <a:p>
            <a:pPr algn="ctr">
              <a:buNone/>
            </a:pPr>
            <a:r>
              <a:rPr lang="zh-CN" altLang="en-US" b="1" dirty="0" smtClean="0">
                <a:latin typeface="微软雅黑" pitchFamily="34" charset="-122"/>
                <a:ea typeface="微软雅黑" pitchFamily="34" charset="-122"/>
              </a:rPr>
              <a:t>耶稣给他的门徒所展示的模式</a:t>
            </a:r>
            <a:endParaRPr lang="en-US" altLang="zh-CN" b="1" dirty="0" smtClean="0">
              <a:latin typeface="微软雅黑" pitchFamily="34" charset="-122"/>
              <a:ea typeface="微软雅黑" pitchFamily="34" charset="-122"/>
            </a:endParaRPr>
          </a:p>
          <a:p>
            <a:pPr algn="ctr">
              <a:buNone/>
            </a:pPr>
            <a:endParaRPr lang="en-US" altLang="zh-CN" b="1" dirty="0" smtClean="0">
              <a:latin typeface="微软雅黑" pitchFamily="34" charset="-122"/>
              <a:ea typeface="微软雅黑" pitchFamily="34" charset="-122"/>
            </a:endParaRPr>
          </a:p>
          <a:p>
            <a:pPr algn="ctr">
              <a:buNone/>
            </a:pPr>
            <a:r>
              <a:rPr lang="zh-CN" altLang="en-US" b="1" dirty="0" smtClean="0">
                <a:latin typeface="微软雅黑" pitchFamily="34" charset="-122"/>
                <a:ea typeface="微软雅黑" pitchFamily="34" charset="-122"/>
              </a:rPr>
              <a:t>四个基本的例子</a:t>
            </a:r>
            <a:endParaRPr lang="en-US" b="1" dirty="0">
              <a:latin typeface="微软雅黑" pitchFamily="34" charset="-122"/>
              <a:ea typeface="微软雅黑" pitchFamily="34"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lvl="0">
              <a:buNone/>
            </a:pPr>
            <a:r>
              <a:rPr lang="zh-CN" altLang="en-US" b="1" dirty="0" smtClean="0">
                <a:latin typeface="微软雅黑" pitchFamily="34" charset="-122"/>
                <a:ea typeface="微软雅黑" pitchFamily="34" charset="-122"/>
              </a:rPr>
              <a:t>一、</a:t>
            </a:r>
            <a:r>
              <a:rPr lang="en-US" altLang="zh-CN" b="1" dirty="0" smtClean="0">
                <a:latin typeface="微软雅黑" pitchFamily="34" charset="-122"/>
                <a:ea typeface="微软雅黑" pitchFamily="34" charset="-122"/>
              </a:rPr>
              <a:t>____________</a:t>
            </a:r>
            <a:r>
              <a:rPr lang="zh-CN" altLang="en-US" b="1" dirty="0" smtClean="0">
                <a:latin typeface="微软雅黑" pitchFamily="34" charset="-122"/>
                <a:ea typeface="微软雅黑" pitchFamily="34" charset="-122"/>
              </a:rPr>
              <a:t>之间</a:t>
            </a:r>
            <a:r>
              <a:rPr lang="zh-CN" altLang="en-US" b="1" dirty="0" smtClean="0">
                <a:latin typeface="微软雅黑" pitchFamily="34" charset="-122"/>
                <a:ea typeface="微软雅黑" pitchFamily="34" charset="-122"/>
              </a:rPr>
              <a:t>的关系</a:t>
            </a:r>
            <a:endParaRPr lang="en-US" altLang="zh-CN" b="1" dirty="0" smtClean="0">
              <a:latin typeface="微软雅黑" pitchFamily="34" charset="-122"/>
              <a:ea typeface="微软雅黑" pitchFamily="34" charset="-122"/>
            </a:endParaRPr>
          </a:p>
          <a:p>
            <a:pPr lvl="0"/>
            <a:r>
              <a:rPr lang="zh-CN" altLang="en-US" dirty="0" smtClean="0"/>
              <a:t>在福音书里，我们可以处处看到耶稣与</a:t>
            </a:r>
            <a:r>
              <a:rPr lang="zh-CN" altLang="en-US" u="sng" dirty="0" smtClean="0"/>
              <a:t>三一</a:t>
            </a:r>
            <a:r>
              <a:rPr lang="zh-CN" altLang="en-US" dirty="0" smtClean="0"/>
              <a:t>神中另外两位的关系。比如，在太</a:t>
            </a:r>
            <a:r>
              <a:rPr lang="en-US" dirty="0" smtClean="0"/>
              <a:t>3;16-17</a:t>
            </a:r>
            <a:r>
              <a:rPr lang="zh-CN" altLang="en-US" dirty="0" smtClean="0"/>
              <a:t>，我们就可以看到这样亲密的关系，圣灵降临在耶稣身上，天父说到“这是我的爱子，是我所喜悦的”。</a:t>
            </a: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lvl="0">
              <a:buNone/>
            </a:pPr>
            <a:r>
              <a:rPr lang="zh-CN" altLang="en-US" b="1" dirty="0" smtClean="0">
                <a:latin typeface="微软雅黑" pitchFamily="34" charset="-122"/>
                <a:ea typeface="微软雅黑" pitchFamily="34" charset="-122"/>
              </a:rPr>
              <a:t>二、祈祷</a:t>
            </a:r>
            <a:r>
              <a:rPr lang="zh-CN" altLang="en-US" b="1" dirty="0" smtClean="0">
                <a:latin typeface="微软雅黑" pitchFamily="34" charset="-122"/>
                <a:ea typeface="微软雅黑" pitchFamily="34" charset="-122"/>
              </a:rPr>
              <a:t>与</a:t>
            </a:r>
            <a:r>
              <a:rPr lang="en-US" altLang="zh-CN" b="1" dirty="0" smtClean="0">
                <a:latin typeface="微软雅黑" pitchFamily="34" charset="-122"/>
                <a:ea typeface="微软雅黑" pitchFamily="34" charset="-122"/>
              </a:rPr>
              <a:t>_______</a:t>
            </a:r>
            <a:endParaRPr lang="en-US" altLang="zh-CN" dirty="0" smtClean="0">
              <a:latin typeface="微软雅黑" pitchFamily="34" charset="-122"/>
              <a:ea typeface="微软雅黑" pitchFamily="34" charset="-122"/>
            </a:endParaRPr>
          </a:p>
          <a:p>
            <a:pPr lvl="0"/>
            <a:r>
              <a:rPr lang="zh-CN" altLang="en-US" dirty="0" smtClean="0"/>
              <a:t>在基督受洗后随之所发生的是耶稣在旷野</a:t>
            </a:r>
            <a:r>
              <a:rPr lang="zh-CN" altLang="en-US" u="sng" dirty="0" smtClean="0"/>
              <a:t>禁食</a:t>
            </a:r>
            <a:r>
              <a:rPr lang="zh-CN" altLang="en-US" dirty="0" smtClean="0"/>
              <a:t>祷告多日，等候仰望上帝，为他生命的事工做预备（马太福音</a:t>
            </a:r>
            <a:r>
              <a:rPr lang="en-US" dirty="0" smtClean="0"/>
              <a:t>4:1-11</a:t>
            </a:r>
            <a:r>
              <a:rPr lang="zh-CN" altLang="en-US" dirty="0" smtClean="0"/>
              <a:t>）。</a:t>
            </a:r>
            <a:endParaRPr lang="en-US" altLang="zh-CN" dirty="0" smtClean="0"/>
          </a:p>
          <a:p>
            <a:pPr lvl="0"/>
            <a:r>
              <a:rPr lang="zh-CN" altLang="en-US" dirty="0" smtClean="0"/>
              <a:t>这就是耶稣所活出的模式，旨在深入与神的关系。马太强调，耶稣作为人晓得在父面前摆上大量时间、发展与神深层的关系，寻求神心意的重要性。</a:t>
            </a:r>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lvl="0"/>
            <a:r>
              <a:rPr lang="zh-CN" altLang="en-US" b="1" dirty="0" smtClean="0">
                <a:latin typeface="微软雅黑" pitchFamily="34" charset="-122"/>
                <a:ea typeface="微软雅黑" pitchFamily="34" charset="-122"/>
              </a:rPr>
              <a:t>三、公共</a:t>
            </a:r>
            <a:r>
              <a:rPr lang="zh-CN" altLang="en-US" b="1" dirty="0" smtClean="0">
                <a:latin typeface="微软雅黑" pitchFamily="34" charset="-122"/>
                <a:ea typeface="微软雅黑" pitchFamily="34" charset="-122"/>
              </a:rPr>
              <a:t>场合</a:t>
            </a:r>
            <a:r>
              <a:rPr lang="en-US" altLang="zh-CN" b="1" dirty="0" smtClean="0">
                <a:latin typeface="微软雅黑" pitchFamily="34" charset="-122"/>
                <a:ea typeface="微软雅黑" pitchFamily="34" charset="-122"/>
              </a:rPr>
              <a:t>__________</a:t>
            </a:r>
            <a:endParaRPr lang="en-US" altLang="zh-CN" dirty="0" smtClean="0"/>
          </a:p>
          <a:p>
            <a:pPr lvl="0"/>
            <a:r>
              <a:rPr lang="zh-CN" altLang="en-US" u="sng" dirty="0" smtClean="0"/>
              <a:t>敬拜</a:t>
            </a:r>
            <a:r>
              <a:rPr lang="zh-CN" altLang="en-US" dirty="0" smtClean="0"/>
              <a:t>就是耶稣日常生活</a:t>
            </a:r>
            <a:r>
              <a:rPr lang="en-US" dirty="0" smtClean="0"/>
              <a:t>（马太福音4:23）</a:t>
            </a:r>
            <a:r>
              <a:rPr lang="zh-CN" altLang="en-US" dirty="0" smtClean="0"/>
              <a:t>部</a:t>
            </a:r>
            <a:r>
              <a:rPr lang="en-US" dirty="0" smtClean="0"/>
              <a:t>分。</a:t>
            </a:r>
            <a:r>
              <a:rPr lang="zh-CN" altLang="en-US" dirty="0" smtClean="0"/>
              <a:t>他经常去犹太“在安息日，照他平常的规矩，进了会堂，站起来要念圣经”。（路加福音</a:t>
            </a:r>
            <a:r>
              <a:rPr lang="en-US" dirty="0" smtClean="0"/>
              <a:t>4:16</a:t>
            </a:r>
            <a:r>
              <a:rPr lang="zh-CN" altLang="en-US" dirty="0" smtClean="0"/>
              <a:t>）。</a:t>
            </a:r>
            <a:endParaRPr lang="en-US"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四、每日与</a:t>
            </a:r>
            <a:r>
              <a:rPr lang="zh-CN" altLang="en-US" b="1" dirty="0" smtClean="0">
                <a:latin typeface="微软雅黑" pitchFamily="34" charset="-122"/>
                <a:ea typeface="微软雅黑" pitchFamily="34" charset="-122"/>
              </a:rPr>
              <a:t>主</a:t>
            </a:r>
            <a:r>
              <a:rPr lang="en-US" altLang="zh-CN" b="1" dirty="0" smtClean="0">
                <a:latin typeface="微软雅黑" pitchFamily="34" charset="-122"/>
                <a:ea typeface="微软雅黑" pitchFamily="34" charset="-122"/>
              </a:rPr>
              <a:t>___________</a:t>
            </a:r>
            <a:endParaRPr lang="en-US" altLang="zh-CN" b="1" dirty="0" smtClean="0"/>
          </a:p>
          <a:p>
            <a:r>
              <a:rPr lang="en-US" dirty="0" smtClean="0"/>
              <a:t>  </a:t>
            </a:r>
            <a:r>
              <a:rPr lang="zh-CN" altLang="en-US" dirty="0" smtClean="0"/>
              <a:t>福音告诉我们在一天开始耶稣与神常常与神</a:t>
            </a:r>
            <a:r>
              <a:rPr lang="zh-CN" altLang="en-US" u="sng" dirty="0" smtClean="0"/>
              <a:t>单独相处</a:t>
            </a:r>
            <a:r>
              <a:rPr lang="zh-CN" altLang="en-US" dirty="0" smtClean="0"/>
              <a:t>。 “次日早晨，天未亮的时候，耶稣起来，到旷野地方去，在那里祷告。”（马可福音</a:t>
            </a:r>
            <a:r>
              <a:rPr lang="en-US" dirty="0" smtClean="0"/>
              <a:t>1:35</a:t>
            </a:r>
            <a:r>
              <a:rPr lang="zh-CN" altLang="en-US" dirty="0" smtClean="0"/>
              <a: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耶稣的两个属性</a:t>
            </a:r>
            <a:endParaRPr lang="en-US" altLang="zh-CN" b="1" dirty="0" smtClean="0">
              <a:latin typeface="微软雅黑" pitchFamily="34" charset="-122"/>
              <a:ea typeface="微软雅黑" pitchFamily="34" charset="-122"/>
            </a:endParaRPr>
          </a:p>
          <a:p>
            <a:r>
              <a:rPr lang="zh-CN" altLang="en-US" dirty="0" smtClean="0"/>
              <a:t>我们知道耶稣具有神人二性，在他</a:t>
            </a:r>
            <a:r>
              <a:rPr lang="zh-CN" altLang="en-US" dirty="0" smtClean="0"/>
              <a:t>的</a:t>
            </a:r>
            <a:r>
              <a:rPr lang="en-US" altLang="zh-CN" dirty="0" smtClean="0"/>
              <a:t>_______</a:t>
            </a:r>
            <a:r>
              <a:rPr lang="zh-CN" altLang="en-US" dirty="0" smtClean="0"/>
              <a:t>方面</a:t>
            </a:r>
            <a:r>
              <a:rPr lang="zh-CN" altLang="en-US" dirty="0" smtClean="0"/>
              <a:t>，他与三位神中的另外两位有着亲密的关系。 这是他属性的一方面。</a:t>
            </a:r>
            <a:endParaRPr lang="en-US" altLang="zh-CN" dirty="0" smtClean="0"/>
          </a:p>
          <a:p>
            <a:r>
              <a:rPr lang="zh-CN" altLang="en-US" dirty="0" smtClean="0"/>
              <a:t>但在</a:t>
            </a:r>
            <a:r>
              <a:rPr lang="zh-CN" altLang="en-US" dirty="0" smtClean="0"/>
              <a:t>基督</a:t>
            </a:r>
            <a:r>
              <a:rPr lang="en-US" altLang="zh-CN" dirty="0" smtClean="0"/>
              <a:t>_________</a:t>
            </a:r>
            <a:r>
              <a:rPr lang="zh-CN" altLang="en-US" dirty="0" smtClean="0"/>
              <a:t>的</a:t>
            </a:r>
            <a:r>
              <a:rPr lang="zh-CN" altLang="en-US" dirty="0" smtClean="0"/>
              <a:t>方面，他为门徒和我们今天的信徒树立了榜样，使得我们知道与神建立亲密关系至关重要。 </a:t>
            </a:r>
            <a:endParaRPr lang="en-US" dirty="0" smtClean="0"/>
          </a:p>
          <a:p>
            <a:pPr>
              <a:buNone/>
            </a:pP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lgn="ctr">
              <a:buNone/>
            </a:pPr>
            <a:endParaRPr lang="en-US" altLang="zh-CN" b="1" dirty="0" smtClean="0">
              <a:latin typeface="微软雅黑" pitchFamily="34" charset="-122"/>
              <a:ea typeface="微软雅黑" pitchFamily="34" charset="-122"/>
            </a:endParaRPr>
          </a:p>
          <a:p>
            <a:pPr algn="ctr">
              <a:buNone/>
            </a:pPr>
            <a:endParaRPr lang="en-US" altLang="zh-CN" b="1" dirty="0" smtClean="0">
              <a:latin typeface="微软雅黑" pitchFamily="34" charset="-122"/>
              <a:ea typeface="微软雅黑" pitchFamily="34" charset="-122"/>
            </a:endParaRPr>
          </a:p>
          <a:p>
            <a:pPr algn="ctr">
              <a:buNone/>
            </a:pPr>
            <a:endParaRPr lang="en-US" altLang="zh-CN" b="1" dirty="0" smtClean="0">
              <a:latin typeface="微软雅黑" pitchFamily="34" charset="-122"/>
              <a:ea typeface="微软雅黑" pitchFamily="34" charset="-122"/>
            </a:endParaRPr>
          </a:p>
          <a:p>
            <a:pPr algn="ctr">
              <a:buNone/>
            </a:pPr>
            <a:r>
              <a:rPr lang="zh-CN" altLang="en-US" b="1" dirty="0" smtClean="0">
                <a:latin typeface="微软雅黑" pitchFamily="34" charset="-122"/>
                <a:ea typeface="微软雅黑" pitchFamily="34" charset="-122"/>
              </a:rPr>
              <a:t>耶稣为门徒所立的模式</a:t>
            </a:r>
            <a:endParaRPr lang="en-US" b="1" dirty="0">
              <a:latin typeface="微软雅黑" pitchFamily="34" charset="-122"/>
              <a:ea typeface="微软雅黑" pitchFamily="34"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与神的亲密关系：两个层面</a:t>
            </a:r>
            <a:endParaRPr lang="en-US" altLang="zh-CN" b="1" dirty="0" smtClean="0">
              <a:latin typeface="微软雅黑" pitchFamily="34" charset="-122"/>
              <a:ea typeface="微软雅黑" pitchFamily="34" charset="-122"/>
            </a:endParaRPr>
          </a:p>
          <a:p>
            <a:pPr>
              <a:buNone/>
            </a:pPr>
            <a:endParaRPr lang="en-US" b="1" dirty="0" smtClean="0">
              <a:latin typeface="微软雅黑" pitchFamily="34" charset="-122"/>
              <a:ea typeface="微软雅黑" pitchFamily="34" charset="-122"/>
            </a:endParaRPr>
          </a:p>
          <a:p>
            <a:r>
              <a:rPr lang="en-US" dirty="0" err="1" smtClean="0">
                <a:latin typeface="华文仿宋" pitchFamily="2" charset="-122"/>
                <a:ea typeface="华文仿宋" pitchFamily="2" charset="-122"/>
              </a:rPr>
              <a:t>耶稣与</a:t>
            </a:r>
            <a:r>
              <a:rPr lang="zh-CN" altLang="en-US" dirty="0" smtClean="0">
                <a:latin typeface="华文仿宋" pitchFamily="2" charset="-122"/>
                <a:ea typeface="华文仿宋" pitchFamily="2" charset="-122"/>
              </a:rPr>
              <a:t>天</a:t>
            </a:r>
            <a:r>
              <a:rPr lang="en-US" dirty="0" err="1" smtClean="0">
                <a:latin typeface="华文仿宋" pitchFamily="2" charset="-122"/>
                <a:ea typeface="华文仿宋" pitchFamily="2" charset="-122"/>
              </a:rPr>
              <a:t>父的亲密关系</a:t>
            </a:r>
            <a:r>
              <a:rPr lang="zh-CN" altLang="en-US" dirty="0" smtClean="0"/>
              <a:t>就是给门徒效法的</a:t>
            </a:r>
            <a:r>
              <a:rPr lang="zh-CN" altLang="en-US" dirty="0" smtClean="0"/>
              <a:t>模式</a:t>
            </a:r>
            <a:r>
              <a:rPr lang="en-US" dirty="0" smtClean="0"/>
              <a:t>，</a:t>
            </a:r>
            <a:r>
              <a:rPr lang="zh-CN" altLang="en-US" dirty="0" smtClean="0"/>
              <a:t>这种</a:t>
            </a:r>
            <a:r>
              <a:rPr lang="zh-CN" altLang="en-US" dirty="0" smtClean="0"/>
              <a:t>亲密关系似乎至少涉及</a:t>
            </a:r>
            <a:r>
              <a:rPr lang="zh-CN" altLang="en-US" u="sng" dirty="0" smtClean="0"/>
              <a:t>两个</a:t>
            </a:r>
            <a:r>
              <a:rPr lang="zh-CN" altLang="en-US" u="sng" dirty="0" smtClean="0"/>
              <a:t>主要</a:t>
            </a:r>
            <a:r>
              <a:rPr lang="zh-CN" altLang="en-US" u="sng" dirty="0" smtClean="0"/>
              <a:t>层</a:t>
            </a:r>
            <a:r>
              <a:rPr lang="zh-CN" altLang="en-US" u="sng" dirty="0" smtClean="0"/>
              <a:t>面</a:t>
            </a:r>
            <a:r>
              <a:rPr lang="zh-CN" altLang="en-US" dirty="0" smtClean="0"/>
              <a:t>。</a:t>
            </a:r>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normAutofit fontScale="92500" lnSpcReduction="10000"/>
          </a:bodyPr>
          <a:lstStyle/>
          <a:p>
            <a:pPr>
              <a:buNone/>
            </a:pPr>
            <a:r>
              <a:rPr lang="zh-CN" altLang="en-US" b="1" dirty="0" smtClean="0">
                <a:latin typeface="微软雅黑" pitchFamily="34" charset="-122"/>
                <a:ea typeface="微软雅黑" pitchFamily="34" charset="-122"/>
              </a:rPr>
              <a:t>如何认识神</a:t>
            </a:r>
            <a:endParaRPr lang="en-US" altLang="zh-CN" b="1" dirty="0" smtClean="0">
              <a:latin typeface="微软雅黑" pitchFamily="34" charset="-122"/>
              <a:ea typeface="微软雅黑" pitchFamily="34" charset="-122"/>
            </a:endParaRPr>
          </a:p>
          <a:p>
            <a:r>
              <a:rPr lang="en-US" dirty="0" err="1" smtClean="0">
                <a:latin typeface="华文仿宋" pitchFamily="2" charset="-122"/>
                <a:ea typeface="华文仿宋" pitchFamily="2" charset="-122"/>
              </a:rPr>
              <a:t>第一</a:t>
            </a:r>
            <a:r>
              <a:rPr lang="zh-CN" altLang="en-US" dirty="0" smtClean="0">
                <a:latin typeface="华文仿宋" pitchFamily="2" charset="-122"/>
                <a:ea typeface="华文仿宋" pitchFamily="2" charset="-122"/>
              </a:rPr>
              <a:t>个方面是</a:t>
            </a:r>
            <a:r>
              <a:rPr lang="zh-CN" altLang="en-US" dirty="0" smtClean="0">
                <a:latin typeface="华文仿宋" pitchFamily="2" charset="-122"/>
                <a:ea typeface="华文仿宋" pitchFamily="2" charset="-122"/>
              </a:rPr>
              <a:t>：</a:t>
            </a:r>
            <a:r>
              <a:rPr lang="en-US" altLang="zh-CN" dirty="0" smtClean="0">
                <a:latin typeface="华文仿宋" pitchFamily="2" charset="-122"/>
                <a:ea typeface="华文仿宋" pitchFamily="2" charset="-122"/>
              </a:rPr>
              <a:t>__________</a:t>
            </a:r>
            <a:r>
              <a:rPr lang="en-US" dirty="0" smtClean="0">
                <a:latin typeface="华文仿宋" pitchFamily="2" charset="-122"/>
                <a:ea typeface="华文仿宋" pitchFamily="2" charset="-122"/>
              </a:rPr>
              <a:t>神</a:t>
            </a:r>
            <a:r>
              <a:rPr lang="en-US" dirty="0" smtClean="0">
                <a:latin typeface="+mj-ea"/>
                <a:ea typeface="+mj-ea"/>
              </a:rPr>
              <a:t>。</a:t>
            </a:r>
          </a:p>
          <a:p>
            <a:r>
              <a:rPr lang="zh-CN" altLang="en-US" dirty="0" smtClean="0"/>
              <a:t>圣经研读：约翰</a:t>
            </a:r>
            <a:r>
              <a:rPr lang="zh-CN" altLang="en-US" dirty="0" smtClean="0"/>
              <a:t>福音</a:t>
            </a:r>
            <a:r>
              <a:rPr lang="en-US" altLang="zh-CN" dirty="0" smtClean="0"/>
              <a:t>17:3</a:t>
            </a:r>
            <a:endParaRPr lang="en-US" altLang="zh-CN" dirty="0" smtClean="0"/>
          </a:p>
          <a:p>
            <a:r>
              <a:rPr lang="zh-CN" altLang="en-US" dirty="0" smtClean="0"/>
              <a:t>永生的源头是什么？</a:t>
            </a:r>
            <a:endParaRPr lang="en-US" altLang="zh-CN" dirty="0" smtClean="0"/>
          </a:p>
          <a:p>
            <a:pPr>
              <a:buNone/>
            </a:pPr>
            <a:r>
              <a:rPr lang="zh-CN" altLang="en-US" dirty="0" smtClean="0"/>
              <a:t>＿＿＿＿＿＿＿＿＿＿＿＿＿＿＿＿＿＿＿</a:t>
            </a:r>
            <a:endParaRPr lang="en-US" altLang="zh-CN" dirty="0" smtClean="0"/>
          </a:p>
          <a:p>
            <a:r>
              <a:rPr lang="zh-CN" altLang="en-US" dirty="0" smtClean="0"/>
              <a:t>耶稣指出他来就是要将生命的核心显明给人</a:t>
            </a:r>
            <a:r>
              <a:rPr lang="en-US" dirty="0" smtClean="0"/>
              <a:t>。 </a:t>
            </a:r>
            <a:r>
              <a:rPr lang="zh-CN" altLang="en-US" dirty="0" smtClean="0"/>
              <a:t>“</a:t>
            </a:r>
            <a:r>
              <a:rPr lang="en-US" altLang="zh-CN" dirty="0" smtClean="0"/>
              <a:t>______</a:t>
            </a:r>
            <a:r>
              <a:rPr lang="zh-CN" altLang="en-US" dirty="0" smtClean="0"/>
              <a:t>你</a:t>
            </a:r>
            <a:r>
              <a:rPr lang="zh-CN" altLang="en-US" dirty="0" smtClean="0"/>
              <a:t>独一的真神，并且认识你所差来的耶稣基督，这就是永生。”（约翰福音</a:t>
            </a:r>
            <a:r>
              <a:rPr lang="en-US" dirty="0" smtClean="0"/>
              <a:t>17:3</a:t>
            </a:r>
            <a:r>
              <a:rPr lang="zh-CN" altLang="en-US" dirty="0" smtClean="0"/>
              <a:t>）。门徒藉着与基督</a:t>
            </a:r>
            <a:r>
              <a:rPr lang="zh-CN" altLang="en-US" dirty="0" smtClean="0"/>
              <a:t>相交</a:t>
            </a:r>
            <a:r>
              <a:rPr lang="en-US" altLang="zh-CN" dirty="0" smtClean="0"/>
              <a:t>________</a:t>
            </a:r>
            <a:r>
              <a:rPr lang="zh-CN" altLang="en-US" dirty="0" smtClean="0"/>
              <a:t>神</a:t>
            </a:r>
            <a:r>
              <a:rPr lang="zh-CN" altLang="en-US" dirty="0" smtClean="0"/>
              <a:t>。基督试着用</a:t>
            </a:r>
            <a:r>
              <a:rPr lang="zh-CN" altLang="en-US" u="sng" dirty="0" smtClean="0"/>
              <a:t>两种方式</a:t>
            </a:r>
            <a:r>
              <a:rPr lang="zh-CN" altLang="en-US" dirty="0" smtClean="0"/>
              <a:t>来帮助他们：</a:t>
            </a: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方法</a:t>
            </a:r>
            <a:r>
              <a:rPr lang="zh-CN" altLang="en-US" b="1" dirty="0" smtClean="0">
                <a:latin typeface="微软雅黑" pitchFamily="34" charset="-122"/>
                <a:ea typeface="微软雅黑" pitchFamily="34" charset="-122"/>
              </a:rPr>
              <a:t>：教导</a:t>
            </a:r>
            <a:endParaRPr lang="en-US" altLang="zh-CN" b="1" dirty="0" smtClean="0">
              <a:latin typeface="微软雅黑" pitchFamily="34" charset="-122"/>
              <a:ea typeface="微软雅黑" pitchFamily="34" charset="-122"/>
            </a:endParaRPr>
          </a:p>
          <a:p>
            <a:pPr marL="320040" lvl="1" indent="-320040">
              <a:spcBef>
                <a:spcPts val="700"/>
              </a:spcBef>
              <a:buClr>
                <a:schemeClr val="accent2"/>
              </a:buClr>
              <a:buSzPct val="60000"/>
              <a:buFont typeface="Wingdings"/>
              <a:buChar char=""/>
            </a:pPr>
            <a:r>
              <a:rPr lang="zh-CN" altLang="en-US" sz="2800" dirty="0" smtClean="0"/>
              <a:t>基督向门徒显明神不仅是创造者，是王，审判者和超乎一切住在天上</a:t>
            </a:r>
            <a:r>
              <a:rPr lang="zh-CN" altLang="en-US" sz="2800" dirty="0" smtClean="0"/>
              <a:t>，神也愿意藉</a:t>
            </a:r>
            <a:r>
              <a:rPr lang="zh-CN" altLang="en-US" sz="2800" dirty="0" smtClean="0"/>
              <a:t>着</a:t>
            </a:r>
            <a:r>
              <a:rPr lang="zh-CN" altLang="en-US" sz="2800" dirty="0" smtClean="0"/>
              <a:t>耶稣</a:t>
            </a:r>
            <a:r>
              <a:rPr lang="zh-CN" altLang="en-US" sz="2800" dirty="0" smtClean="0"/>
              <a:t>来到地上</a:t>
            </a:r>
            <a:r>
              <a:rPr lang="zh-CN" altLang="en-US" sz="2800" dirty="0" smtClean="0"/>
              <a:t>与</a:t>
            </a:r>
            <a:r>
              <a:rPr lang="zh-CN" altLang="en-US" sz="2800" dirty="0" smtClean="0"/>
              <a:t>人建立关系</a:t>
            </a:r>
            <a:r>
              <a:rPr lang="zh-CN" altLang="en-US" sz="2800" dirty="0" smtClean="0"/>
              <a:t>。</a:t>
            </a:r>
            <a:endParaRPr lang="en-US" altLang="zh-CN" sz="2800" dirty="0" smtClean="0"/>
          </a:p>
          <a:p>
            <a:pPr marL="320040" lvl="1" indent="-320040">
              <a:spcBef>
                <a:spcPts val="700"/>
              </a:spcBef>
              <a:buClr>
                <a:schemeClr val="accent2"/>
              </a:buClr>
              <a:buSzPct val="60000"/>
              <a:buFont typeface="Wingdings"/>
              <a:buChar char=""/>
            </a:pPr>
            <a:r>
              <a:rPr lang="zh-CN" altLang="en-US" sz="2800" dirty="0" smtClean="0"/>
              <a:t>籍着</a:t>
            </a:r>
            <a:r>
              <a:rPr lang="zh-CN" altLang="en-US" sz="2800" dirty="0" smtClean="0"/>
              <a:t>道</a:t>
            </a:r>
            <a:r>
              <a:rPr lang="zh-CN" altLang="en-US" sz="2800" dirty="0" smtClean="0"/>
              <a:t>成肉身，</a:t>
            </a:r>
            <a:r>
              <a:rPr lang="zh-CN" altLang="en-US" sz="2800" dirty="0" smtClean="0"/>
              <a:t>耶稣来告诉我们神是怎样的</a:t>
            </a:r>
            <a:r>
              <a:rPr lang="en-US" sz="2800" dirty="0" smtClean="0"/>
              <a:t>—</a:t>
            </a:r>
            <a:r>
              <a:rPr lang="zh-CN" altLang="en-US" sz="2800" dirty="0" smtClean="0"/>
              <a:t>他</a:t>
            </a:r>
            <a:r>
              <a:rPr lang="zh-CN" altLang="en-US" sz="2800" dirty="0" smtClean="0"/>
              <a:t>是个人的神。 </a:t>
            </a:r>
            <a:endParaRPr lang="en-US" sz="28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normAutofit fontScale="92500" lnSpcReduction="20000"/>
          </a:bodyPr>
          <a:lstStyle/>
          <a:p>
            <a:r>
              <a:rPr lang="zh-CN" altLang="en-US" u="sng" dirty="0" smtClean="0"/>
              <a:t>观察</a:t>
            </a:r>
            <a:r>
              <a:rPr lang="zh-CN" altLang="en-US" dirty="0" smtClean="0"/>
              <a:t>基督在门徒生命中所要成就的，我们就看到了答案。</a:t>
            </a:r>
            <a:endParaRPr lang="en-US" altLang="zh-CN" dirty="0" smtClean="0"/>
          </a:p>
          <a:p>
            <a:r>
              <a:rPr lang="zh-CN" altLang="en-US" dirty="0" smtClean="0"/>
              <a:t>一旦明白了答案，我们就有机会为这旨意而活。答案出于神，人类生命和生存的根本问题就得以解决。 </a:t>
            </a:r>
            <a:endParaRPr lang="en-US" altLang="zh-CN" dirty="0" smtClean="0"/>
          </a:p>
          <a:p>
            <a:r>
              <a:rPr lang="zh-CN" altLang="en-US" dirty="0" smtClean="0"/>
              <a:t>既然神是创造的主和生命的主，真如耶稣所明确教导的，这些问题的答案也就是我们所探求的。 </a:t>
            </a:r>
            <a:r>
              <a:rPr lang="zh-CN" altLang="en-US" u="sng" dirty="0" smtClean="0"/>
              <a:t>创造</a:t>
            </a:r>
            <a:r>
              <a:rPr lang="zh-CN" altLang="en-US" dirty="0" smtClean="0"/>
              <a:t>生命的主最为清楚人当怎样</a:t>
            </a:r>
            <a:r>
              <a:rPr lang="zh-CN" altLang="en-US" u="sng" dirty="0" smtClean="0"/>
              <a:t>生活</a:t>
            </a:r>
            <a:r>
              <a:rPr lang="zh-CN" altLang="en-US" dirty="0" smtClean="0"/>
              <a:t>。</a:t>
            </a:r>
            <a:endParaRPr lang="en-US" altLang="zh-CN" dirty="0" smtClean="0"/>
          </a:p>
          <a:p>
            <a:r>
              <a:rPr lang="zh-CN" altLang="en-US" dirty="0" smtClean="0"/>
              <a:t>我们要使用这次机会探求神在基督生命和他与十二门徒的关系里所显明的旨意。</a:t>
            </a:r>
            <a:endParaRPr lang="en-US" altLang="zh-CN" dirty="0" smtClean="0"/>
          </a:p>
          <a:p>
            <a:r>
              <a:rPr lang="zh-CN" altLang="en-US" dirty="0" smtClean="0"/>
              <a:t>各位是否注意到讲到神的旨意，我所用的是复数形式？神要在他子民的生命里成就一些列的事情。生命是多层面的，神的旨意也是如此。 </a:t>
            </a:r>
            <a:endParaRPr lang="en-US" dirty="0" smtClean="0"/>
          </a:p>
          <a:p>
            <a:endParaRPr lang="en-US" dirty="0" smtClean="0"/>
          </a:p>
          <a:p>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normAutofit lnSpcReduction="10000"/>
          </a:bodyPr>
          <a:lstStyle/>
          <a:p>
            <a:r>
              <a:rPr lang="zh-CN" altLang="en-US" dirty="0" smtClean="0"/>
              <a:t>对门徒来说，重要的功课是如何与基督交通，如何建立的密切关系，爱神和亲密神</a:t>
            </a:r>
            <a:r>
              <a:rPr lang="zh-CN" altLang="en-US" dirty="0" smtClean="0"/>
              <a:t>。</a:t>
            </a:r>
            <a:endParaRPr lang="en-US" altLang="zh-CN" dirty="0" smtClean="0"/>
          </a:p>
          <a:p>
            <a:r>
              <a:rPr lang="zh-CN" altLang="en-US" dirty="0" smtClean="0"/>
              <a:t>正是</a:t>
            </a:r>
            <a:r>
              <a:rPr lang="zh-CN" altLang="en-US" dirty="0" smtClean="0"/>
              <a:t>藉着彰显神形象的基督的</a:t>
            </a:r>
            <a:r>
              <a:rPr lang="zh-CN" altLang="en-US" dirty="0" smtClean="0"/>
              <a:t>模范，门徒</a:t>
            </a:r>
            <a:r>
              <a:rPr lang="zh-CN" altLang="en-US" dirty="0" smtClean="0"/>
              <a:t>建立了与神的关系</a:t>
            </a:r>
            <a:r>
              <a:rPr lang="zh-CN" altLang="en-US" dirty="0" smtClean="0"/>
              <a:t>。</a:t>
            </a:r>
            <a:endParaRPr lang="en-US" altLang="zh-CN" dirty="0" smtClean="0"/>
          </a:p>
          <a:p>
            <a:r>
              <a:rPr lang="zh-CN" altLang="en-US" dirty="0" smtClean="0"/>
              <a:t>神</a:t>
            </a:r>
            <a:r>
              <a:rPr lang="zh-CN" altLang="en-US" dirty="0" smtClean="0"/>
              <a:t>并非抽象的，也非某种力量，或遥不可及</a:t>
            </a:r>
            <a:r>
              <a:rPr lang="zh-CN" altLang="en-US" dirty="0" smtClean="0"/>
              <a:t>，</a:t>
            </a:r>
            <a:endParaRPr lang="en-US" altLang="zh-CN" dirty="0" smtClean="0"/>
          </a:p>
          <a:p>
            <a:r>
              <a:rPr lang="zh-CN" altLang="en-US" dirty="0" smtClean="0"/>
              <a:t>他</a:t>
            </a:r>
            <a:r>
              <a:rPr lang="zh-CN" altLang="en-US" dirty="0" smtClean="0"/>
              <a:t>是乐于与人交通，愿意与每个人建立关系的神。耶稣来就是来显明这些。</a:t>
            </a:r>
            <a:endParaRPr lang="en-US" dirty="0" smtClean="0"/>
          </a:p>
          <a:p>
            <a:r>
              <a:rPr lang="zh-CN" altLang="en-US" dirty="0" smtClean="0"/>
              <a:t>请问</a:t>
            </a:r>
            <a:r>
              <a:rPr lang="zh-CN" altLang="en-US" dirty="0" smtClean="0"/>
              <a:t>这个如何适用于</a:t>
            </a:r>
            <a:r>
              <a:rPr lang="zh-CN" altLang="en-US" dirty="0" smtClean="0"/>
              <a:t>今天的我们呢？藉着耶稣和认识耶稣我们就能认识圣父和圣灵，与神有亲密的</a:t>
            </a:r>
            <a:r>
              <a:rPr lang="zh-CN" altLang="en-US" dirty="0" smtClean="0"/>
              <a:t>交通。</a:t>
            </a:r>
            <a:endParaRPr lang="en-US" dirty="0" smtClean="0"/>
          </a:p>
          <a:p>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认识神的途径</a:t>
            </a:r>
            <a:endParaRPr lang="en-US" altLang="zh-CN" b="1" dirty="0" smtClean="0">
              <a:latin typeface="微软雅黑" pitchFamily="34" charset="-122"/>
              <a:ea typeface="微软雅黑" pitchFamily="34" charset="-122"/>
            </a:endParaRPr>
          </a:p>
          <a:p>
            <a:r>
              <a:rPr lang="zh-CN" altLang="en-US" dirty="0" smtClean="0"/>
              <a:t>耶稣在帮助人们认识上所使用的第二种方式的重点在于教导他们认识神</a:t>
            </a:r>
            <a:r>
              <a:rPr lang="zh-CN" altLang="en-US" dirty="0" smtClean="0"/>
              <a:t>的</a:t>
            </a:r>
            <a:r>
              <a:rPr lang="en-US" altLang="zh-CN" dirty="0" smtClean="0"/>
              <a:t>________</a:t>
            </a:r>
            <a:r>
              <a:rPr lang="zh-CN" altLang="en-US" dirty="0" smtClean="0"/>
              <a:t>。</a:t>
            </a:r>
            <a:endParaRPr lang="en-US" altLang="zh-CN" dirty="0" smtClean="0"/>
          </a:p>
          <a:p>
            <a:r>
              <a:rPr lang="zh-CN" altLang="en-US" dirty="0" smtClean="0"/>
              <a:t>“途径”</a:t>
            </a:r>
            <a:r>
              <a:rPr lang="zh-CN" altLang="en-US" dirty="0" smtClean="0"/>
              <a:t>是什么意思？</a:t>
            </a:r>
            <a:r>
              <a:rPr lang="zh-CN" altLang="en-US" dirty="0" smtClean="0"/>
              <a:t>就是帮助培养与神的关系的</a:t>
            </a:r>
            <a:r>
              <a:rPr lang="en-US" altLang="zh-CN" dirty="0" smtClean="0"/>
              <a:t>__________</a:t>
            </a:r>
            <a:r>
              <a:rPr lang="zh-CN" altLang="en-US" dirty="0" smtClean="0"/>
              <a:t>的模式，</a:t>
            </a:r>
            <a:r>
              <a:rPr lang="zh-CN" altLang="en-US" dirty="0" smtClean="0"/>
              <a:t>是认识神的各种方法</a:t>
            </a:r>
            <a:r>
              <a:rPr lang="zh-CN" altLang="en-US" dirty="0" smtClean="0"/>
              <a:t>。</a:t>
            </a:r>
            <a:endParaRPr lang="en-US" altLang="zh-CN" dirty="0" smtClean="0"/>
          </a:p>
          <a:p>
            <a:r>
              <a:rPr lang="zh-CN" altLang="en-US" dirty="0" smtClean="0"/>
              <a:t>他</a:t>
            </a:r>
            <a:r>
              <a:rPr lang="zh-CN" altLang="en-US" dirty="0" smtClean="0"/>
              <a:t>和门徒在一起是用的方法也就是他为自己在升天后留给后世的模式</a:t>
            </a:r>
            <a:r>
              <a:rPr lang="zh-CN" altLang="en-US" dirty="0" smtClean="0"/>
              <a:t>。</a:t>
            </a:r>
            <a:endParaRPr lang="en-US" altLang="zh-CN" dirty="0" smtClean="0"/>
          </a:p>
          <a:p>
            <a:r>
              <a:rPr lang="zh-CN" altLang="en-US" dirty="0" smtClean="0"/>
              <a:t>耶稣藉着教导门徒</a:t>
            </a:r>
            <a:r>
              <a:rPr lang="zh-CN" altLang="en-US" dirty="0" smtClean="0"/>
              <a:t>如何</a:t>
            </a:r>
            <a:r>
              <a:rPr lang="en-US" altLang="zh-CN" dirty="0" smtClean="0"/>
              <a:t>_________</a:t>
            </a:r>
            <a:r>
              <a:rPr lang="zh-CN" altLang="en-US" dirty="0" smtClean="0"/>
              <a:t>与他</a:t>
            </a:r>
            <a:r>
              <a:rPr lang="zh-CN" altLang="en-US" dirty="0" smtClean="0"/>
              <a:t>的</a:t>
            </a:r>
            <a:r>
              <a:rPr lang="zh-CN" altLang="en-US" dirty="0" smtClean="0"/>
              <a:t>关系</a:t>
            </a:r>
            <a:r>
              <a:rPr lang="zh-CN" altLang="en-US" dirty="0" smtClean="0"/>
              <a:t>而教导他们如何与神亲近</a:t>
            </a:r>
            <a:r>
              <a:rPr lang="zh-CN" altLang="en-US" dirty="0" smtClean="0"/>
              <a:t>。</a:t>
            </a:r>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如何建立关系</a:t>
            </a:r>
            <a:endParaRPr lang="en-US" altLang="zh-CN" b="1" dirty="0" smtClean="0">
              <a:latin typeface="微软雅黑" pitchFamily="34" charset="-122"/>
              <a:ea typeface="微软雅黑" pitchFamily="34" charset="-122"/>
            </a:endParaRPr>
          </a:p>
          <a:p>
            <a:r>
              <a:rPr lang="zh-CN" altLang="en-US" dirty="0" smtClean="0"/>
              <a:t>建立关系就是人与人之间的双向沟通</a:t>
            </a:r>
            <a:r>
              <a:rPr lang="zh-CN" altLang="en-US" dirty="0" smtClean="0"/>
              <a:t>。</a:t>
            </a:r>
            <a:endParaRPr lang="en-US" altLang="zh-CN" dirty="0" smtClean="0"/>
          </a:p>
          <a:p>
            <a:r>
              <a:rPr lang="zh-CN" altLang="en-US" dirty="0" smtClean="0"/>
              <a:t>这</a:t>
            </a:r>
            <a:r>
              <a:rPr lang="zh-CN" altLang="en-US" dirty="0" smtClean="0"/>
              <a:t>对门徒就意味着聆听耶稣，与他交谈</a:t>
            </a:r>
            <a:r>
              <a:rPr lang="zh-CN" altLang="en-US" dirty="0" smtClean="0"/>
              <a:t>。</a:t>
            </a:r>
            <a:endParaRPr lang="en-US" altLang="zh-CN" dirty="0" smtClean="0"/>
          </a:p>
          <a:p>
            <a:r>
              <a:rPr lang="zh-CN" altLang="en-US" dirty="0" smtClean="0"/>
              <a:t>门徒</a:t>
            </a:r>
            <a:r>
              <a:rPr lang="zh-CN" altLang="en-US" dirty="0" smtClean="0"/>
              <a:t>就是藉</a:t>
            </a:r>
            <a:r>
              <a:rPr lang="zh-CN" altLang="en-US" dirty="0" smtClean="0"/>
              <a:t>着</a:t>
            </a:r>
            <a:r>
              <a:rPr lang="zh-CN" altLang="en-US" u="sng" dirty="0" smtClean="0"/>
              <a:t>聆听耶稣</a:t>
            </a:r>
            <a:r>
              <a:rPr lang="zh-CN" altLang="en-US" dirty="0" smtClean="0"/>
              <a:t>并且与</a:t>
            </a:r>
            <a:r>
              <a:rPr lang="zh-CN" altLang="en-US" u="sng" dirty="0" smtClean="0"/>
              <a:t>耶稣交谈</a:t>
            </a:r>
            <a:r>
              <a:rPr lang="zh-CN" altLang="en-US" dirty="0" smtClean="0"/>
              <a:t>的互动来与耶稣建立</a:t>
            </a:r>
            <a:r>
              <a:rPr lang="zh-CN" altLang="en-US" dirty="0" smtClean="0"/>
              <a:t>关系。</a:t>
            </a:r>
            <a:endParaRPr lang="en-US" dirty="0" smtClean="0"/>
          </a:p>
          <a:p>
            <a:endParaRPr lang="en-US" dirty="0">
              <a:latin typeface="华文仿宋" pitchFamily="2" charset="-122"/>
              <a:ea typeface="华文仿宋" pitchFamily="2" charset="-122"/>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如何运用</a:t>
            </a:r>
            <a:endParaRPr lang="en-US" altLang="zh-CN" b="1" dirty="0" smtClean="0">
              <a:latin typeface="微软雅黑" pitchFamily="34" charset="-122"/>
              <a:ea typeface="微软雅黑" pitchFamily="34" charset="-122"/>
            </a:endParaRPr>
          </a:p>
          <a:p>
            <a:r>
              <a:rPr lang="zh-CN" altLang="en-US" dirty="0" smtClean="0"/>
              <a:t>当时的模式是否实用今天的门徒呢</a:t>
            </a:r>
            <a:r>
              <a:rPr lang="en-US" dirty="0" smtClean="0"/>
              <a:t>？</a:t>
            </a:r>
          </a:p>
          <a:p>
            <a:r>
              <a:rPr lang="zh-CN" altLang="en-US" dirty="0" smtClean="0">
                <a:latin typeface="华文仿宋" pitchFamily="2" charset="-122"/>
                <a:ea typeface="华文仿宋" pitchFamily="2" charset="-122"/>
              </a:rPr>
              <a:t>也是同样的原理</a:t>
            </a:r>
            <a:r>
              <a:rPr lang="en-US" dirty="0" smtClean="0"/>
              <a:t> </a:t>
            </a:r>
            <a:r>
              <a:rPr lang="en-US" dirty="0" smtClean="0"/>
              <a:t>- </a:t>
            </a:r>
            <a:r>
              <a:rPr lang="en-US" dirty="0" err="1" smtClean="0">
                <a:latin typeface="华文仿宋" pitchFamily="2" charset="-122"/>
                <a:ea typeface="华文仿宋" pitchFamily="2" charset="-122"/>
              </a:rPr>
              <a:t>双向沟通</a:t>
            </a:r>
            <a:r>
              <a:rPr lang="en-US" dirty="0" smtClean="0"/>
              <a:t>：</a:t>
            </a:r>
            <a:r>
              <a:rPr lang="zh-CN" altLang="en-US" dirty="0" smtClean="0"/>
              <a:t>藉着圣经聆听耶稣讲话，</a:t>
            </a:r>
            <a:r>
              <a:rPr lang="en-US" dirty="0" err="1" smtClean="0">
                <a:latin typeface="华文仿宋" pitchFamily="2" charset="-122"/>
                <a:ea typeface="华文仿宋" pitchFamily="2" charset="-122"/>
              </a:rPr>
              <a:t>通过</a:t>
            </a:r>
            <a:r>
              <a:rPr lang="zh-CN" altLang="en-US" dirty="0" smtClean="0"/>
              <a:t>祷告与耶稣交谈</a:t>
            </a:r>
            <a:r>
              <a:rPr lang="en-US" dirty="0" smtClean="0"/>
              <a:t>。</a:t>
            </a:r>
          </a:p>
          <a:p>
            <a:r>
              <a:rPr lang="zh-CN" altLang="en-US" dirty="0" smtClean="0"/>
              <a:t>凡</a:t>
            </a:r>
            <a:r>
              <a:rPr lang="zh-CN" altLang="en-US" dirty="0" smtClean="0"/>
              <a:t>忠心与与神建立亲密关系者必定肯花时间读神的话语，肯花时间祷告。耶稣为我们所树立的模式：</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#1</a:t>
            </a:r>
            <a:r>
              <a:rPr lang="zh-CN" altLang="en-US" dirty="0" smtClean="0">
                <a:latin typeface="微软雅黑" pitchFamily="34" charset="-122"/>
                <a:ea typeface="微软雅黑" pitchFamily="34" charset="-122"/>
              </a:rPr>
              <a:t>：一个与神</a:t>
            </a:r>
            <a:r>
              <a:rPr lang="en-US" altLang="zh-CN" dirty="0" smtClean="0">
                <a:latin typeface="微软雅黑" pitchFamily="34" charset="-122"/>
                <a:ea typeface="微软雅黑" pitchFamily="34" charset="-122"/>
              </a:rPr>
              <a:t>_____</a:t>
            </a:r>
            <a:r>
              <a:rPr lang="zh-CN" altLang="en-US" dirty="0" smtClean="0">
                <a:latin typeface="微软雅黑" pitchFamily="34" charset="-122"/>
                <a:ea typeface="微软雅黑" pitchFamily="34" charset="-122"/>
              </a:rPr>
              <a:t>的关系</a:t>
            </a:r>
            <a:endParaRPr lang="en-US" dirty="0"/>
          </a:p>
        </p:txBody>
      </p:sp>
      <p:sp>
        <p:nvSpPr>
          <p:cNvPr id="3" name="内容占位符 2"/>
          <p:cNvSpPr>
            <a:spLocks noGrp="1"/>
          </p:cNvSpPr>
          <p:nvPr>
            <p:ph sz="quarter" idx="1"/>
          </p:nvPr>
        </p:nvSpPr>
        <p:spPr/>
        <p:txBody>
          <a:bodyPr>
            <a:normAutofit fontScale="92500" lnSpcReduction="10000"/>
          </a:bodyPr>
          <a:lstStyle/>
          <a:p>
            <a:pPr>
              <a:buNone/>
            </a:pPr>
            <a:r>
              <a:rPr lang="zh-CN" altLang="en-US" b="1" dirty="0" smtClean="0">
                <a:latin typeface="微软雅黑" pitchFamily="34" charset="-122"/>
                <a:ea typeface="微软雅黑" pitchFamily="34" charset="-122"/>
              </a:rPr>
              <a:t>需要建立的日常习惯</a:t>
            </a:r>
            <a:endParaRPr lang="en-US" altLang="zh-CN" b="1" dirty="0" smtClean="0">
              <a:latin typeface="微软雅黑" pitchFamily="34" charset="-122"/>
              <a:ea typeface="微软雅黑" pitchFamily="34" charset="-122"/>
            </a:endParaRPr>
          </a:p>
          <a:p>
            <a:pPr marL="320040" lvl="1" indent="-320040">
              <a:spcBef>
                <a:spcPts val="700"/>
              </a:spcBef>
              <a:buClr>
                <a:schemeClr val="accent2"/>
              </a:buClr>
              <a:buSzPct val="60000"/>
              <a:buFont typeface="Wingdings"/>
              <a:buChar char=""/>
            </a:pPr>
            <a:r>
              <a:rPr lang="zh-CN" altLang="en-US" sz="2800" dirty="0" smtClean="0"/>
              <a:t>每天留</a:t>
            </a:r>
            <a:r>
              <a:rPr lang="zh-CN" altLang="en-US" sz="2800" dirty="0" smtClean="0"/>
              <a:t>出</a:t>
            </a:r>
            <a:r>
              <a:rPr lang="en-US" altLang="zh-CN" sz="2800" dirty="0" smtClean="0"/>
              <a:t>________</a:t>
            </a:r>
            <a:r>
              <a:rPr lang="zh-CN" altLang="en-US" sz="2800" dirty="0" smtClean="0"/>
              <a:t>和</a:t>
            </a:r>
            <a:r>
              <a:rPr lang="en-US" altLang="zh-CN" sz="2800" dirty="0" smtClean="0"/>
              <a:t>________</a:t>
            </a:r>
            <a:r>
              <a:rPr lang="zh-CN" altLang="en-US" sz="2800" dirty="0" smtClean="0"/>
              <a:t>的时间。</a:t>
            </a:r>
            <a:endParaRPr lang="en-US" altLang="zh-CN" sz="2800" dirty="0" smtClean="0"/>
          </a:p>
          <a:p>
            <a:pPr marL="320040" lvl="1" indent="-320040">
              <a:spcBef>
                <a:spcPts val="700"/>
              </a:spcBef>
              <a:buClr>
                <a:schemeClr val="accent2"/>
              </a:buClr>
              <a:buSzPct val="60000"/>
              <a:buFont typeface="Wingdings"/>
              <a:buChar char=""/>
            </a:pPr>
            <a:r>
              <a:rPr lang="zh-CN" altLang="en-US" sz="2800" dirty="0" smtClean="0"/>
              <a:t>每周留</a:t>
            </a:r>
            <a:r>
              <a:rPr lang="zh-CN" altLang="en-US" sz="2800" dirty="0" smtClean="0"/>
              <a:t>出</a:t>
            </a:r>
            <a:r>
              <a:rPr lang="en-US" altLang="zh-CN" sz="2800" dirty="0" smtClean="0"/>
              <a:t>________</a:t>
            </a:r>
            <a:r>
              <a:rPr lang="zh-CN" altLang="en-US" sz="2800" dirty="0" smtClean="0"/>
              <a:t>敬</a:t>
            </a:r>
            <a:r>
              <a:rPr lang="zh-CN" altLang="en-US" sz="2800" dirty="0" smtClean="0"/>
              <a:t>拜的</a:t>
            </a:r>
            <a:r>
              <a:rPr lang="zh-CN" altLang="en-US" sz="2800" dirty="0" smtClean="0"/>
              <a:t>时间。</a:t>
            </a:r>
            <a:endParaRPr lang="en-US" altLang="zh-CN" sz="2800" dirty="0" smtClean="0"/>
          </a:p>
          <a:p>
            <a:pPr marL="320040" lvl="1" indent="-320040">
              <a:spcBef>
                <a:spcPts val="700"/>
              </a:spcBef>
              <a:buClr>
                <a:schemeClr val="accent2"/>
              </a:buClr>
              <a:buSzPct val="60000"/>
              <a:buFont typeface="Wingdings"/>
              <a:buChar char=""/>
            </a:pPr>
            <a:r>
              <a:rPr lang="zh-CN" altLang="en-US" sz="2800" dirty="0" smtClean="0"/>
              <a:t>留出 </a:t>
            </a:r>
            <a:r>
              <a:rPr lang="en-US" altLang="zh-CN" sz="2800" dirty="0" smtClean="0"/>
              <a:t>___________</a:t>
            </a:r>
            <a:r>
              <a:rPr lang="zh-CN" altLang="en-US" sz="2800" dirty="0" smtClean="0"/>
              <a:t>时间</a:t>
            </a:r>
            <a:r>
              <a:rPr lang="zh-CN" altLang="en-US" sz="2800" dirty="0" smtClean="0"/>
              <a:t>作为退修（安静灵修</a:t>
            </a:r>
            <a:r>
              <a:rPr lang="zh-CN" altLang="en-US" sz="2800" dirty="0" smtClean="0"/>
              <a:t>）。</a:t>
            </a:r>
            <a:endParaRPr lang="en-US" altLang="zh-CN" sz="2800" dirty="0" smtClean="0"/>
          </a:p>
          <a:p>
            <a:r>
              <a:rPr lang="zh-CN" altLang="en-US" sz="2800" dirty="0" smtClean="0"/>
              <a:t>没有交通就不可能与神有亲近的关系，没有任何途径可以</a:t>
            </a:r>
            <a:r>
              <a:rPr lang="zh-CN" altLang="en-US" sz="2800" dirty="0" smtClean="0"/>
              <a:t>取代</a:t>
            </a:r>
            <a:r>
              <a:rPr lang="en-US" altLang="zh-CN" sz="2800" dirty="0" smtClean="0"/>
              <a:t>__________</a:t>
            </a:r>
            <a:r>
              <a:rPr lang="zh-CN" altLang="en-US" sz="2800" dirty="0" smtClean="0"/>
              <a:t>。</a:t>
            </a:r>
            <a:r>
              <a:rPr lang="zh-CN" altLang="en-US" sz="2800" dirty="0" smtClean="0"/>
              <a:t>请各位牢记，这就是弗兰克博士成功的秘诀</a:t>
            </a:r>
            <a:r>
              <a:rPr lang="zh-CN" altLang="en-US" sz="2800" dirty="0" smtClean="0"/>
              <a:t>。</a:t>
            </a:r>
            <a:endParaRPr lang="en-US" altLang="zh-CN" sz="2800" dirty="0" smtClean="0"/>
          </a:p>
          <a:p>
            <a:r>
              <a:rPr lang="zh-CN" altLang="en-US" sz="2800" dirty="0" smtClean="0"/>
              <a:t>立志每天奉献上个人的时间与神交通，与神建立亲密</a:t>
            </a:r>
            <a:r>
              <a:rPr lang="zh-CN" altLang="en-US" sz="2800" dirty="0" smtClean="0"/>
              <a:t>的</a:t>
            </a:r>
            <a:r>
              <a:rPr lang="en-US" altLang="zh-CN" sz="2800" dirty="0" smtClean="0"/>
              <a:t>_________________</a:t>
            </a:r>
            <a:r>
              <a:rPr lang="zh-CN" altLang="en-US" sz="2800" dirty="0" smtClean="0"/>
              <a:t>是</a:t>
            </a:r>
            <a:r>
              <a:rPr lang="zh-CN" altLang="en-US" sz="2800" dirty="0" smtClean="0"/>
              <a:t>成为门徒的第一步</a:t>
            </a:r>
            <a:r>
              <a:rPr lang="zh-CN" altLang="en-US" sz="2800" dirty="0" smtClean="0"/>
              <a:t>。</a:t>
            </a:r>
            <a:endParaRPr lang="en-US" altLang="zh-CN" sz="2800" dirty="0" smtClean="0"/>
          </a:p>
          <a:p>
            <a:r>
              <a:rPr lang="zh-CN" altLang="en-US" sz="2800" dirty="0" smtClean="0"/>
              <a:t>不肯给</a:t>
            </a:r>
            <a:r>
              <a:rPr lang="zh-CN" altLang="en-US" sz="2800" dirty="0" smtClean="0"/>
              <a:t>主</a:t>
            </a:r>
            <a:r>
              <a:rPr lang="en-US" altLang="zh-CN" sz="2800" dirty="0" smtClean="0"/>
              <a:t>________</a:t>
            </a:r>
            <a:r>
              <a:rPr lang="zh-CN" altLang="en-US" sz="2800" dirty="0" smtClean="0"/>
              <a:t>，</a:t>
            </a:r>
            <a:r>
              <a:rPr lang="zh-CN" altLang="en-US" sz="2800" dirty="0" smtClean="0"/>
              <a:t>就不可能成为门徒。 </a:t>
            </a:r>
            <a:endParaRPr lang="en-US" sz="2800" dirty="0" smtClean="0"/>
          </a:p>
          <a:p>
            <a:endParaRPr lang="en-US" sz="3200" dirty="0" smtClean="0"/>
          </a:p>
          <a:p>
            <a:endParaRPr lang="en-US" sz="3200" dirty="0" smtClean="0"/>
          </a:p>
          <a:p>
            <a:endParaRPr lang="en-US" sz="3200" dirty="0" smtClean="0"/>
          </a:p>
          <a:p>
            <a:pPr marL="320040" lvl="1" indent="-320040">
              <a:spcBef>
                <a:spcPts val="700"/>
              </a:spcBef>
              <a:buClr>
                <a:schemeClr val="accent2"/>
              </a:buClr>
              <a:buSzPct val="60000"/>
              <a:buFont typeface="Wingdings"/>
              <a:buChar char=""/>
            </a:pPr>
            <a:endParaRPr lang="en-US" sz="2800"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normAutofit fontScale="92500"/>
          </a:bodyPr>
          <a:lstStyle/>
          <a:p>
            <a:r>
              <a:rPr lang="zh-CN" altLang="en-US" dirty="0" smtClean="0"/>
              <a:t>首先我们来看看耶稣给我们的榜样，他从两个方面给我们树立了模式</a:t>
            </a:r>
            <a:r>
              <a:rPr lang="zh-CN" altLang="en-US" dirty="0" smtClean="0"/>
              <a:t>：</a:t>
            </a:r>
            <a:endParaRPr lang="en-US" altLang="zh-CN" dirty="0" smtClean="0"/>
          </a:p>
          <a:p>
            <a:r>
              <a:rPr lang="zh-CN" altLang="en-US" u="sng" dirty="0" smtClean="0"/>
              <a:t>首先</a:t>
            </a:r>
            <a:r>
              <a:rPr lang="zh-CN" altLang="en-US" dirty="0" smtClean="0"/>
              <a:t>，他与</a:t>
            </a:r>
            <a:r>
              <a:rPr lang="en-US" altLang="zh-CN" dirty="0" smtClean="0"/>
              <a:t>________</a:t>
            </a:r>
            <a:r>
              <a:rPr lang="zh-CN" altLang="en-US" dirty="0" smtClean="0"/>
              <a:t>神</a:t>
            </a:r>
            <a:r>
              <a:rPr lang="zh-CN" altLang="en-US" dirty="0" smtClean="0"/>
              <a:t>中的另外两位圣父与圣子是一种个人与神之间的亲密关系</a:t>
            </a:r>
            <a:r>
              <a:rPr lang="zh-CN" altLang="en-US" dirty="0" smtClean="0"/>
              <a:t>。</a:t>
            </a:r>
            <a:endParaRPr lang="en-US" altLang="zh-CN" dirty="0" smtClean="0"/>
          </a:p>
          <a:p>
            <a:r>
              <a:rPr lang="zh-CN" altLang="en-US" u="sng" dirty="0" smtClean="0"/>
              <a:t>第二</a:t>
            </a:r>
            <a:r>
              <a:rPr lang="zh-CN" altLang="en-US" u="sng" dirty="0" smtClean="0"/>
              <a:t>点</a:t>
            </a:r>
            <a:r>
              <a:rPr lang="zh-CN" altLang="en-US" dirty="0" smtClean="0"/>
              <a:t>：他与照着神形象所造</a:t>
            </a:r>
            <a:r>
              <a:rPr lang="zh-CN" altLang="en-US" dirty="0" smtClean="0"/>
              <a:t>的</a:t>
            </a:r>
            <a:r>
              <a:rPr lang="en-US" altLang="zh-CN" dirty="0" smtClean="0"/>
              <a:t>_____</a:t>
            </a:r>
            <a:r>
              <a:rPr lang="zh-CN" altLang="en-US" dirty="0" smtClean="0"/>
              <a:t>之间</a:t>
            </a:r>
            <a:r>
              <a:rPr lang="zh-CN" altLang="en-US" dirty="0" smtClean="0"/>
              <a:t>的密切关系。神是三位一体的神。</a:t>
            </a:r>
            <a:r>
              <a:rPr lang="zh-CN" altLang="en-US" dirty="0" smtClean="0"/>
              <a:t>他是</a:t>
            </a:r>
            <a:r>
              <a:rPr lang="en-US" altLang="zh-CN" dirty="0" smtClean="0"/>
              <a:t>________________</a:t>
            </a:r>
            <a:r>
              <a:rPr lang="zh-CN" altLang="en-US" dirty="0" smtClean="0"/>
              <a:t>。</a:t>
            </a:r>
            <a:r>
              <a:rPr lang="zh-CN" altLang="en-US" dirty="0" smtClean="0"/>
              <a:t>圣父、圣子和圣灵的关系密不可分。我们照着神形象所造的人</a:t>
            </a:r>
            <a:r>
              <a:rPr lang="zh-CN" altLang="en-US" dirty="0" smtClean="0"/>
              <a:t>也需要有这种</a:t>
            </a:r>
            <a:r>
              <a:rPr lang="en-US" altLang="zh-CN" dirty="0" smtClean="0"/>
              <a:t>_______</a:t>
            </a:r>
            <a:r>
              <a:rPr lang="zh-CN" altLang="en-US" dirty="0" smtClean="0"/>
              <a:t>联结的关系。</a:t>
            </a:r>
            <a:endParaRPr lang="en-US" altLang="zh-CN" dirty="0" smtClean="0"/>
          </a:p>
          <a:p>
            <a:r>
              <a:rPr lang="zh-CN" altLang="en-US" dirty="0" smtClean="0"/>
              <a:t>这</a:t>
            </a:r>
            <a:r>
              <a:rPr lang="zh-CN" altLang="en-US" dirty="0" smtClean="0"/>
              <a:t>是神在创造里的定旨</a:t>
            </a:r>
            <a:r>
              <a:rPr lang="zh-CN" altLang="en-US" dirty="0" smtClean="0"/>
              <a:t>，被造</a:t>
            </a:r>
            <a:r>
              <a:rPr lang="zh-CN" altLang="en-US" dirty="0" smtClean="0"/>
              <a:t>的</a:t>
            </a:r>
            <a:r>
              <a:rPr lang="zh-CN" altLang="en-US" dirty="0" smtClean="0"/>
              <a:t>人具有社会性，需要与他人交往，通过这点，反映出神的</a:t>
            </a:r>
            <a:r>
              <a:rPr lang="en-US" altLang="zh-CN" dirty="0" smtClean="0"/>
              <a:t>__________</a:t>
            </a:r>
            <a:r>
              <a:rPr lang="zh-CN" altLang="en-US" dirty="0" smtClean="0"/>
              <a:t>。</a:t>
            </a:r>
            <a:endParaRPr lang="en-US" altLang="zh-CN" dirty="0" smtClean="0"/>
          </a:p>
          <a:p>
            <a:pPr>
              <a:buNone/>
            </a:pPr>
            <a:endParaRPr lang="en-US" dirty="0" smtClean="0"/>
          </a:p>
          <a:p>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zh-CN" altLang="en-US" dirty="0" smtClean="0"/>
              <a:t>耶稣以人的样式吸引人到他面前，一生与他相交，藉此显明了</a:t>
            </a:r>
            <a:r>
              <a:rPr lang="zh-CN" altLang="en-US" dirty="0" smtClean="0"/>
              <a:t>神</a:t>
            </a:r>
            <a:r>
              <a:rPr lang="en-US" altLang="zh-CN" dirty="0" smtClean="0"/>
              <a:t>___________________</a:t>
            </a:r>
            <a:r>
              <a:rPr lang="zh-CN" altLang="en-US" dirty="0" smtClean="0"/>
              <a:t>的</a:t>
            </a:r>
            <a:r>
              <a:rPr lang="zh-CN" altLang="en-US" dirty="0" smtClean="0"/>
              <a:t>属性</a:t>
            </a:r>
            <a:r>
              <a:rPr lang="zh-CN" altLang="en-US" dirty="0" smtClean="0"/>
              <a:t>。</a:t>
            </a:r>
            <a:endParaRPr lang="en-US" altLang="zh-CN" dirty="0" smtClean="0"/>
          </a:p>
          <a:p>
            <a:r>
              <a:rPr lang="en-US" altLang="zh-CN" dirty="0" smtClean="0"/>
              <a:t>___________</a:t>
            </a:r>
            <a:r>
              <a:rPr lang="zh-CN" altLang="en-US" dirty="0" smtClean="0"/>
              <a:t>效法</a:t>
            </a:r>
            <a:r>
              <a:rPr lang="zh-CN" altLang="en-US" dirty="0" smtClean="0"/>
              <a:t>基督与寻求神的人</a:t>
            </a:r>
            <a:r>
              <a:rPr lang="zh-CN" altLang="en-US" dirty="0" smtClean="0"/>
              <a:t>相交</a:t>
            </a:r>
            <a:endParaRPr lang="en-US" altLang="zh-CN" dirty="0" smtClean="0"/>
          </a:p>
          <a:p>
            <a:r>
              <a:rPr lang="zh-CN" altLang="en-US" dirty="0" smtClean="0"/>
              <a:t>在</a:t>
            </a:r>
            <a:r>
              <a:rPr lang="zh-CN" altLang="en-US" dirty="0" smtClean="0"/>
              <a:t>他们中间，耶稣与彼得，雅各和约翰的关系</a:t>
            </a:r>
            <a:r>
              <a:rPr lang="zh-CN" altLang="en-US" dirty="0" smtClean="0"/>
              <a:t>相对其他的九个人更为</a:t>
            </a:r>
            <a:r>
              <a:rPr lang="en-US" altLang="zh-CN" dirty="0" smtClean="0"/>
              <a:t>________</a:t>
            </a:r>
            <a:r>
              <a:rPr lang="zh-CN" altLang="en-US" dirty="0" smtClean="0"/>
              <a:t>。</a:t>
            </a:r>
            <a:endParaRPr lang="en-US" altLang="zh-CN" dirty="0" smtClean="0"/>
          </a:p>
          <a:p>
            <a:r>
              <a:rPr lang="zh-CN" altLang="en-US" dirty="0" smtClean="0"/>
              <a:t>在</a:t>
            </a:r>
            <a:r>
              <a:rPr lang="zh-CN" altLang="en-US" dirty="0" smtClean="0"/>
              <a:t>这三位中</a:t>
            </a:r>
            <a:r>
              <a:rPr lang="zh-CN" altLang="en-US" dirty="0" smtClean="0"/>
              <a:t>，</a:t>
            </a:r>
            <a:r>
              <a:rPr lang="en-US" altLang="zh-CN" dirty="0" smtClean="0"/>
              <a:t>_________</a:t>
            </a:r>
            <a:r>
              <a:rPr lang="zh-CN" altLang="en-US" dirty="0" smtClean="0"/>
              <a:t>与基督的关系比彼得和雅各的更为亲密。 </a:t>
            </a:r>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zh-CN" altLang="en-US" dirty="0" smtClean="0"/>
              <a:t>耶稣的方法为我们提供了如何与神与人建立关系的真知灼见</a:t>
            </a:r>
            <a:r>
              <a:rPr lang="zh-CN" altLang="en-US" dirty="0" smtClean="0"/>
              <a:t>。</a:t>
            </a:r>
            <a:endParaRPr lang="en-US" altLang="zh-CN" dirty="0" smtClean="0"/>
          </a:p>
          <a:p>
            <a:r>
              <a:rPr lang="zh-CN" altLang="en-US" dirty="0" smtClean="0"/>
              <a:t>耶稣</a:t>
            </a:r>
            <a:r>
              <a:rPr lang="zh-CN" altLang="en-US" dirty="0" smtClean="0"/>
              <a:t>栽培训练</a:t>
            </a:r>
            <a:r>
              <a:rPr lang="zh-CN" altLang="en-US" dirty="0" smtClean="0"/>
              <a:t>了</a:t>
            </a:r>
            <a:r>
              <a:rPr lang="en-US" altLang="zh-CN" dirty="0" smtClean="0"/>
              <a:t>_________</a:t>
            </a:r>
            <a:r>
              <a:rPr lang="zh-CN" altLang="en-US" dirty="0" smtClean="0"/>
              <a:t>，</a:t>
            </a:r>
            <a:r>
              <a:rPr lang="zh-CN" altLang="en-US" dirty="0" smtClean="0"/>
              <a:t>十二位门徒，而非一对一的训练，他可能与门徒有个别相处的时间，但主要还是培养与一队人的关系</a:t>
            </a:r>
            <a:r>
              <a:rPr lang="zh-CN" altLang="en-US" dirty="0" smtClean="0"/>
              <a:t>。</a:t>
            </a:r>
            <a:endParaRPr lang="en-US" altLang="zh-CN" dirty="0" smtClean="0"/>
          </a:p>
          <a:p>
            <a:r>
              <a:rPr lang="zh-CN" altLang="en-US" dirty="0" smtClean="0"/>
              <a:t>同时</a:t>
            </a:r>
            <a:r>
              <a:rPr lang="zh-CN" altLang="en-US" dirty="0" smtClean="0"/>
              <a:t>，基督也知道这一队人需要</a:t>
            </a:r>
            <a:r>
              <a:rPr lang="zh-CN" altLang="en-US" dirty="0" smtClean="0"/>
              <a:t>时间在一起</a:t>
            </a:r>
            <a:r>
              <a:rPr lang="en-US" altLang="zh-CN" dirty="0" smtClean="0"/>
              <a:t>____________</a:t>
            </a:r>
            <a:r>
              <a:rPr lang="zh-CN" altLang="en-US" dirty="0" smtClean="0"/>
              <a:t>，</a:t>
            </a:r>
            <a:r>
              <a:rPr lang="zh-CN" altLang="en-US" dirty="0" smtClean="0"/>
              <a:t>为彼此摆上生命。</a:t>
            </a:r>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normAutofit fontScale="92500" lnSpcReduction="20000"/>
          </a:bodyPr>
          <a:lstStyle/>
          <a:p>
            <a:pPr>
              <a:buNone/>
            </a:pPr>
            <a:r>
              <a:rPr lang="zh-CN" altLang="en-US" b="1" dirty="0" smtClean="0">
                <a:latin typeface="微软雅黑" pitchFamily="34" charset="-122"/>
                <a:ea typeface="微软雅黑" pitchFamily="34" charset="-122"/>
              </a:rPr>
              <a:t>耶稣为</a:t>
            </a:r>
            <a:r>
              <a:rPr lang="zh-CN" altLang="en-US" b="1" dirty="0" smtClean="0">
                <a:latin typeface="微软雅黑" pitchFamily="34" charset="-122"/>
                <a:ea typeface="微软雅黑" pitchFamily="34" charset="-122"/>
              </a:rPr>
              <a:t>门徒</a:t>
            </a:r>
            <a:r>
              <a:rPr lang="zh-CN" altLang="en-US" b="1" dirty="0" smtClean="0">
                <a:latin typeface="微软雅黑" pitchFamily="34" charset="-122"/>
                <a:ea typeface="微软雅黑" pitchFamily="34" charset="-122"/>
              </a:rPr>
              <a:t>所</a:t>
            </a:r>
            <a:r>
              <a:rPr lang="zh-CN" altLang="en-US" b="1" dirty="0" smtClean="0">
                <a:latin typeface="微软雅黑" pitchFamily="34" charset="-122"/>
                <a:ea typeface="微软雅黑" pitchFamily="34" charset="-122"/>
              </a:rPr>
              <a:t>树立</a:t>
            </a:r>
            <a:r>
              <a:rPr lang="zh-CN" altLang="en-US" b="1" dirty="0" smtClean="0">
                <a:latin typeface="微软雅黑" pitchFamily="34" charset="-122"/>
                <a:ea typeface="微软雅黑" pitchFamily="34" charset="-122"/>
              </a:rPr>
              <a:t>的模式</a:t>
            </a:r>
            <a:endParaRPr lang="en-US" altLang="zh-CN" b="1" dirty="0" smtClean="0">
              <a:latin typeface="微软雅黑" pitchFamily="34" charset="-122"/>
              <a:ea typeface="微软雅黑" pitchFamily="34" charset="-122"/>
            </a:endParaRPr>
          </a:p>
          <a:p>
            <a:r>
              <a:rPr lang="zh-CN" altLang="en-US" dirty="0" smtClean="0"/>
              <a:t>十二门徒接受耶稣的训练，他们学到多少呢？当耶稣在完成地上的事工，他向门徒颁布了大使命，足以说明门徒的</a:t>
            </a:r>
            <a:r>
              <a:rPr lang="zh-CN" altLang="en-US" dirty="0" smtClean="0"/>
              <a:t>信任。</a:t>
            </a:r>
            <a:endParaRPr lang="en-US" altLang="zh-CN" dirty="0" smtClean="0"/>
          </a:p>
          <a:p>
            <a:r>
              <a:rPr lang="zh-CN" altLang="en-US" dirty="0" smtClean="0"/>
              <a:t>让</a:t>
            </a:r>
            <a:r>
              <a:rPr lang="zh-CN" altLang="en-US" dirty="0" smtClean="0"/>
              <a:t>我们来看一下马太福音</a:t>
            </a:r>
            <a:r>
              <a:rPr lang="en-US" dirty="0" smtClean="0"/>
              <a:t>28:19-20</a:t>
            </a:r>
            <a:r>
              <a:rPr lang="zh-CN" altLang="en-US" dirty="0" smtClean="0"/>
              <a:t>。</a:t>
            </a:r>
            <a:endParaRPr lang="en-US" altLang="zh-CN" dirty="0" smtClean="0"/>
          </a:p>
          <a:p>
            <a:r>
              <a:rPr lang="zh-CN" altLang="en-US" dirty="0" smtClean="0"/>
              <a:t>留心</a:t>
            </a:r>
            <a:r>
              <a:rPr lang="zh-CN" altLang="en-US" dirty="0" smtClean="0"/>
              <a:t>一下开始部分“所以你们要去，使万民做我的门徒”。“所以”一词连接了上文与造就门徒的</a:t>
            </a:r>
            <a:r>
              <a:rPr lang="zh-CN" altLang="en-US" dirty="0" smtClean="0"/>
              <a:t>使命。</a:t>
            </a:r>
            <a:endParaRPr lang="en-US" altLang="zh-CN" dirty="0" smtClean="0"/>
          </a:p>
          <a:p>
            <a:r>
              <a:rPr lang="zh-CN" altLang="en-US" dirty="0" smtClean="0"/>
              <a:t>这是耶稣</a:t>
            </a:r>
            <a:r>
              <a:rPr lang="zh-CN" altLang="en-US" dirty="0" smtClean="0"/>
              <a:t>颁布命令的根本原因。可以说，此前的一切就是耶稣给出大使命的基础</a:t>
            </a:r>
            <a:r>
              <a:rPr lang="zh-CN" altLang="en-US" dirty="0" smtClean="0"/>
              <a:t>。</a:t>
            </a:r>
            <a:endParaRPr lang="en-US" altLang="zh-CN" dirty="0" smtClean="0"/>
          </a:p>
          <a:p>
            <a:r>
              <a:rPr lang="zh-CN" altLang="en-US" dirty="0" smtClean="0"/>
              <a:t>基督</a:t>
            </a:r>
            <a:r>
              <a:rPr lang="zh-CN" altLang="en-US" dirty="0" smtClean="0"/>
              <a:t>是在对门徒们说，“现在你们去，效法你们与我在一起时所学到的，活出爱人和服侍的生活。</a:t>
            </a:r>
            <a:r>
              <a:rPr lang="en-US" dirty="0" smtClean="0"/>
              <a:t>”</a:t>
            </a:r>
          </a:p>
          <a:p>
            <a:endParaRPr lang="en-US" altLang="zh-CN"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pPr algn="ctr">
              <a:buNone/>
            </a:pPr>
            <a:r>
              <a:rPr lang="zh-CN" altLang="en-US" b="1" dirty="0" smtClean="0">
                <a:latin typeface="微软雅黑" pitchFamily="34" charset="-122"/>
                <a:ea typeface="微软雅黑" pitchFamily="34" charset="-122"/>
              </a:rPr>
              <a:t>马太福音的图表</a:t>
            </a:r>
            <a:endParaRPr lang="en-US" b="1" dirty="0">
              <a:latin typeface="微软雅黑" pitchFamily="34" charset="-122"/>
              <a:ea typeface="微软雅黑"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a:bodyPr>
          <a:lstStyle/>
          <a:p>
            <a:r>
              <a:rPr lang="zh-CN" altLang="en-US" dirty="0" smtClean="0"/>
              <a:t>为了便于明白，我们将神的旨意分成两部分来讨论：目标和目的。 </a:t>
            </a:r>
            <a:endParaRPr lang="en-US" altLang="zh-CN" dirty="0" smtClean="0"/>
          </a:p>
          <a:p>
            <a:r>
              <a:rPr lang="zh-CN" altLang="en-US" dirty="0" smtClean="0"/>
              <a:t>先来看神对我们生命的</a:t>
            </a:r>
            <a:r>
              <a:rPr lang="zh-CN" altLang="en-US" u="sng" dirty="0" smtClean="0"/>
              <a:t>最大目标</a:t>
            </a:r>
            <a:r>
              <a:rPr lang="zh-CN" altLang="en-US" dirty="0" smtClean="0"/>
              <a:t>。</a:t>
            </a:r>
            <a:endParaRPr lang="en-US" altLang="zh-CN" dirty="0" smtClean="0"/>
          </a:p>
          <a:p>
            <a:r>
              <a:rPr lang="zh-CN" altLang="en-US" dirty="0" smtClean="0"/>
              <a:t>再来看成就大目标之下的</a:t>
            </a:r>
            <a:r>
              <a:rPr lang="zh-CN" altLang="en-US" u="sng" dirty="0" smtClean="0"/>
              <a:t>小目标</a:t>
            </a:r>
            <a:r>
              <a:rPr lang="zh-CN" altLang="en-US" dirty="0" smtClean="0"/>
              <a:t>，也称作“</a:t>
            </a:r>
            <a:r>
              <a:rPr lang="zh-CN" altLang="en-US" u="sng" dirty="0" smtClean="0"/>
              <a:t>生命的目的</a:t>
            </a:r>
            <a:r>
              <a:rPr lang="zh-CN" altLang="en-US" dirty="0" smtClean="0"/>
              <a:t>”。</a:t>
            </a:r>
            <a:endParaRPr lang="en-US" altLang="zh-CN" dirty="0" smtClean="0"/>
          </a:p>
          <a:p>
            <a:r>
              <a:rPr lang="zh-CN" altLang="en-US" dirty="0" smtClean="0"/>
              <a:t>目的也是目标，是用来成就神</a:t>
            </a:r>
            <a:r>
              <a:rPr lang="zh-CN" altLang="en-US" u="sng" dirty="0" smtClean="0"/>
              <a:t>最终的目标</a:t>
            </a:r>
            <a:r>
              <a:rPr lang="zh-CN" altLang="en-US" dirty="0" smtClean="0"/>
              <a:t>。</a:t>
            </a:r>
            <a:endParaRPr lang="en-US" altLang="zh-CN" dirty="0" smtClean="0"/>
          </a:p>
          <a:p>
            <a:r>
              <a:rPr lang="zh-CN" altLang="en-US" dirty="0" smtClean="0"/>
              <a:t>所以这一系列的</a:t>
            </a:r>
            <a:r>
              <a:rPr lang="zh-CN" altLang="en-US" u="sng" dirty="0" smtClean="0"/>
              <a:t>目标</a:t>
            </a:r>
            <a:r>
              <a:rPr lang="zh-CN" altLang="en-US" dirty="0" smtClean="0"/>
              <a:t>和</a:t>
            </a:r>
            <a:r>
              <a:rPr lang="zh-CN" altLang="en-US" u="sng" dirty="0" smtClean="0"/>
              <a:t>目的</a:t>
            </a:r>
            <a:r>
              <a:rPr lang="zh-CN" altLang="en-US" dirty="0" smtClean="0"/>
              <a:t>能够帮助我们明确</a:t>
            </a:r>
            <a:r>
              <a:rPr lang="zh-CN" altLang="en-US" u="sng" dirty="0" smtClean="0"/>
              <a:t>神对我们的旨意</a:t>
            </a:r>
            <a:r>
              <a:rPr lang="zh-CN" altLang="en-US" dirty="0" smtClean="0"/>
              <a:t>。</a:t>
            </a:r>
            <a:endParaRPr lang="en-US" altLang="zh-CN" dirty="0" smtClean="0"/>
          </a:p>
          <a:p>
            <a:pPr>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normAutofit fontScale="85000" lnSpcReduction="20000"/>
          </a:bodyPr>
          <a:lstStyle/>
          <a:p>
            <a:r>
              <a:rPr lang="zh-CN" altLang="en-US" dirty="0" smtClean="0"/>
              <a:t>遵寻耶稣的</a:t>
            </a:r>
            <a:r>
              <a:rPr lang="zh-CN" altLang="en-US" dirty="0" smtClean="0"/>
              <a:t>模式。 “你们怎样受造就，就怎样去造就门徒。” 基督</a:t>
            </a:r>
            <a:r>
              <a:rPr lang="zh-CN" altLang="en-US" dirty="0" smtClean="0"/>
              <a:t>最后所</a:t>
            </a:r>
            <a:r>
              <a:rPr lang="zh-CN" altLang="en-US" dirty="0" smtClean="0"/>
              <a:t>颁布的大使命完成了他起初对门徒的呼召， “来跟从我，我要叫你们得人如得鱼一样。</a:t>
            </a:r>
            <a:r>
              <a:rPr lang="zh-CN" altLang="en-US" dirty="0" smtClean="0"/>
              <a:t>”</a:t>
            </a:r>
            <a:endParaRPr lang="en-US" altLang="zh-CN" dirty="0" smtClean="0"/>
          </a:p>
          <a:p>
            <a:r>
              <a:rPr lang="zh-CN" altLang="en-US" u="sng" dirty="0" smtClean="0"/>
              <a:t>教导和过团契的生活</a:t>
            </a:r>
            <a:r>
              <a:rPr lang="zh-CN" altLang="en-US" dirty="0" smtClean="0"/>
              <a:t>成了新约时期教会的核心。教导以群体的形式进行。 </a:t>
            </a:r>
            <a:endParaRPr lang="en-US" altLang="zh-CN" dirty="0" smtClean="0"/>
          </a:p>
          <a:p>
            <a:r>
              <a:rPr lang="zh-CN" altLang="en-US" dirty="0" smtClean="0"/>
              <a:t>“他们</a:t>
            </a:r>
            <a:r>
              <a:rPr lang="zh-CN" altLang="en-US" dirty="0" smtClean="0"/>
              <a:t>天天同心合意，恒切地在殿里且在家中掰饼”（徒</a:t>
            </a:r>
            <a:r>
              <a:rPr lang="en-US" dirty="0" smtClean="0"/>
              <a:t>2:46</a:t>
            </a:r>
            <a:r>
              <a:rPr lang="zh-CN" altLang="en-US" dirty="0" smtClean="0"/>
              <a:t>）</a:t>
            </a:r>
            <a:r>
              <a:rPr lang="en-US" dirty="0" smtClean="0"/>
              <a:t>;</a:t>
            </a:r>
          </a:p>
          <a:p>
            <a:r>
              <a:rPr lang="zh-CN" altLang="en-US" dirty="0" smtClean="0"/>
              <a:t>“</a:t>
            </a:r>
            <a:r>
              <a:rPr lang="zh-CN" altLang="en-US" dirty="0" smtClean="0"/>
              <a:t>他们就每日在殿里，在家里，不住地教训人，传耶稣是基督 ”（徒</a:t>
            </a:r>
            <a:r>
              <a:rPr lang="en-US" dirty="0" smtClean="0"/>
              <a:t>5:42</a:t>
            </a:r>
            <a:r>
              <a:rPr lang="zh-CN" altLang="en-US" dirty="0" smtClean="0"/>
              <a:t>），保罗指出</a:t>
            </a:r>
            <a:r>
              <a:rPr lang="zh-CN" altLang="en-US" dirty="0" smtClean="0"/>
              <a:t>，</a:t>
            </a:r>
            <a:endParaRPr lang="en-US" altLang="zh-CN" dirty="0" smtClean="0"/>
          </a:p>
          <a:p>
            <a:r>
              <a:rPr lang="zh-CN" altLang="en-US" dirty="0" smtClean="0"/>
              <a:t>“</a:t>
            </a:r>
            <a:r>
              <a:rPr lang="zh-CN" altLang="en-US" dirty="0" smtClean="0"/>
              <a:t>凡与你们有益的，我没有一样避讳不说的。或在众人面前，或在各人家里，我都教导你们。”（徒</a:t>
            </a:r>
            <a:r>
              <a:rPr lang="en-US" dirty="0" smtClean="0"/>
              <a:t>20:20</a:t>
            </a:r>
            <a:r>
              <a:rPr lang="zh-CN" altLang="en-US" dirty="0" smtClean="0"/>
              <a:t>）。</a:t>
            </a:r>
            <a:endParaRPr lang="en-US" dirty="0" smtClean="0"/>
          </a:p>
          <a:p>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zh-CN" altLang="en-US" dirty="0" smtClean="0"/>
              <a:t>在新约教会的使徒没有单独出现，这点充分说明团契的重要性。他们总是与他人或其他更多的人</a:t>
            </a:r>
            <a:r>
              <a:rPr lang="zh-CN" altLang="en-US" dirty="0" smtClean="0"/>
              <a:t>参与</a:t>
            </a:r>
            <a:r>
              <a:rPr lang="en-US" altLang="zh-CN" dirty="0" smtClean="0"/>
              <a:t>_________</a:t>
            </a:r>
            <a:r>
              <a:rPr lang="zh-CN" altLang="en-US" dirty="0" smtClean="0"/>
              <a:t>事</a:t>
            </a:r>
            <a:r>
              <a:rPr lang="zh-CN" altLang="en-US" dirty="0" smtClean="0"/>
              <a:t>工</a:t>
            </a:r>
            <a:r>
              <a:rPr lang="zh-CN" altLang="en-US" dirty="0" smtClean="0"/>
              <a:t>。</a:t>
            </a:r>
            <a:endParaRPr lang="en-US" altLang="zh-CN" dirty="0" smtClean="0"/>
          </a:p>
          <a:p>
            <a:r>
              <a:rPr lang="zh-CN" altLang="en-US" dirty="0" smtClean="0"/>
              <a:t>因为</a:t>
            </a:r>
            <a:r>
              <a:rPr lang="zh-CN" altLang="en-US" dirty="0" smtClean="0"/>
              <a:t>他们效法遵循耶稣团队的模式，且一生持守</a:t>
            </a:r>
            <a:r>
              <a:rPr lang="zh-CN" altLang="en-US" dirty="0" smtClean="0"/>
              <a:t>。</a:t>
            </a:r>
            <a:endParaRPr lang="en-US" altLang="zh-CN" dirty="0" smtClean="0"/>
          </a:p>
          <a:p>
            <a:r>
              <a:rPr lang="zh-CN" altLang="en-US" dirty="0" smtClean="0"/>
              <a:t>耶稣</a:t>
            </a:r>
            <a:r>
              <a:rPr lang="zh-CN" altLang="en-US" dirty="0" smtClean="0"/>
              <a:t>传授给门徒模式且烙上烙印的模式也</a:t>
            </a:r>
            <a:r>
              <a:rPr lang="zh-CN" altLang="en-US" dirty="0" smtClean="0"/>
              <a:t>是</a:t>
            </a:r>
            <a:r>
              <a:rPr lang="en-US" altLang="zh-CN" dirty="0" smtClean="0"/>
              <a:t>_________</a:t>
            </a:r>
            <a:r>
              <a:rPr lang="zh-CN" altLang="en-US" dirty="0" smtClean="0"/>
              <a:t>他</a:t>
            </a:r>
            <a:r>
              <a:rPr lang="zh-CN" altLang="en-US" dirty="0" smtClean="0"/>
              <a:t>的跟随者当遵守的模式。</a:t>
            </a:r>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normAutofit lnSpcReduction="10000"/>
          </a:bodyPr>
          <a:lstStyle/>
          <a:p>
            <a:pPr>
              <a:buNone/>
            </a:pPr>
            <a:r>
              <a:rPr lang="zh-CN" altLang="en-US" b="1" dirty="0" smtClean="0">
                <a:latin typeface="微软雅黑" pitchFamily="34" charset="-122"/>
                <a:ea typeface="微软雅黑" pitchFamily="34" charset="-122"/>
              </a:rPr>
              <a:t>意义</a:t>
            </a:r>
            <a:endParaRPr lang="en-US" altLang="zh-CN" b="1" dirty="0" smtClean="0">
              <a:latin typeface="微软雅黑" pitchFamily="34" charset="-122"/>
              <a:ea typeface="微软雅黑" pitchFamily="34" charset="-122"/>
            </a:endParaRPr>
          </a:p>
          <a:p>
            <a:r>
              <a:rPr lang="zh-CN" altLang="en-US" dirty="0" smtClean="0"/>
              <a:t>在这种模式中，我们能学到什么来应用到生活里？</a:t>
            </a:r>
            <a:endParaRPr lang="en-US" dirty="0" smtClean="0"/>
          </a:p>
          <a:p>
            <a:r>
              <a:rPr lang="zh-CN" altLang="en-US" dirty="0" smtClean="0"/>
              <a:t>成就这一人生目标我们当做什么？如果我们忠心于神为我们的旨意，我们</a:t>
            </a:r>
            <a:r>
              <a:rPr lang="zh-CN" altLang="en-US" b="1" dirty="0" smtClean="0"/>
              <a:t>当</a:t>
            </a:r>
            <a:r>
              <a:rPr lang="zh-CN" altLang="en-US" dirty="0" smtClean="0"/>
              <a:t>与有同样心志，愿意成为基督门徒的兄弟姐妹</a:t>
            </a:r>
            <a:r>
              <a:rPr lang="zh-CN" altLang="en-US" dirty="0" smtClean="0"/>
              <a:t>结为</a:t>
            </a:r>
            <a:r>
              <a:rPr lang="en-US" altLang="zh-CN" dirty="0" smtClean="0"/>
              <a:t>_________</a:t>
            </a:r>
            <a:r>
              <a:rPr lang="zh-CN" altLang="en-US" dirty="0" smtClean="0"/>
              <a:t>。</a:t>
            </a:r>
            <a:endParaRPr lang="en-US" altLang="zh-CN" dirty="0" smtClean="0"/>
          </a:p>
          <a:p>
            <a:r>
              <a:rPr lang="zh-CN" altLang="en-US" dirty="0" smtClean="0"/>
              <a:t>如果</a:t>
            </a:r>
            <a:r>
              <a:rPr lang="zh-CN" altLang="en-US" dirty="0" smtClean="0"/>
              <a:t>我们不合其他弟兄姐妹一同追求，就不可能与神</a:t>
            </a:r>
            <a:r>
              <a:rPr lang="zh-CN" altLang="en-US" dirty="0" smtClean="0"/>
              <a:t>有</a:t>
            </a:r>
            <a:r>
              <a:rPr lang="en-US" altLang="zh-CN" dirty="0" smtClean="0"/>
              <a:t>__________</a:t>
            </a:r>
            <a:r>
              <a:rPr lang="zh-CN" altLang="en-US" dirty="0" smtClean="0"/>
              <a:t>的</a:t>
            </a:r>
            <a:r>
              <a:rPr lang="zh-CN" altLang="en-US" dirty="0" smtClean="0"/>
              <a:t>关系</a:t>
            </a:r>
            <a:r>
              <a:rPr lang="zh-CN" altLang="en-US" dirty="0" smtClean="0"/>
              <a:t>。</a:t>
            </a:r>
            <a:endParaRPr lang="en-US" altLang="zh-CN" dirty="0" smtClean="0"/>
          </a:p>
          <a:p>
            <a:r>
              <a:rPr lang="zh-CN" altLang="en-US" dirty="0" smtClean="0"/>
              <a:t>如果</a:t>
            </a:r>
            <a:r>
              <a:rPr lang="zh-CN" altLang="en-US" dirty="0" smtClean="0"/>
              <a:t>我们与他们没有亲密的关系，就</a:t>
            </a:r>
            <a:r>
              <a:rPr lang="zh-CN" altLang="en-US" dirty="0" smtClean="0"/>
              <a:t>不可能</a:t>
            </a:r>
            <a:r>
              <a:rPr lang="en-US" altLang="zh-CN" dirty="0" smtClean="0"/>
              <a:t>_________</a:t>
            </a:r>
            <a:r>
              <a:rPr lang="zh-CN" altLang="en-US" dirty="0" smtClean="0"/>
              <a:t>或</a:t>
            </a:r>
            <a:r>
              <a:rPr lang="en-US" altLang="zh-CN" dirty="0" smtClean="0"/>
              <a:t>_________</a:t>
            </a:r>
            <a:r>
              <a:rPr lang="zh-CN" altLang="en-US" dirty="0" smtClean="0"/>
              <a:t>神</a:t>
            </a:r>
            <a:r>
              <a:rPr lang="zh-CN" altLang="en-US" dirty="0" smtClean="0"/>
              <a:t>。 </a:t>
            </a:r>
            <a:endParaRPr lang="en-US" dirty="0" smtClean="0"/>
          </a:p>
          <a:p>
            <a:endParaRPr lang="en-US"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zh-CN" altLang="en-US" dirty="0" smtClean="0"/>
              <a:t>成为小组的一员，让圣灵</a:t>
            </a:r>
            <a:r>
              <a:rPr lang="en-US" dirty="0" err="1" smtClean="0">
                <a:latin typeface="华文仿宋" pitchFamily="2" charset="-122"/>
                <a:ea typeface="华文仿宋" pitchFamily="2" charset="-122"/>
              </a:rPr>
              <a:t>由内而外</a:t>
            </a:r>
            <a:r>
              <a:rPr lang="zh-CN" altLang="en-US" dirty="0" smtClean="0"/>
              <a:t>改变我们的</a:t>
            </a:r>
            <a:r>
              <a:rPr lang="zh-CN" altLang="en-US" dirty="0" smtClean="0"/>
              <a:t>生命。</a:t>
            </a:r>
            <a:endParaRPr lang="en-US" altLang="zh-CN" dirty="0" smtClean="0"/>
          </a:p>
          <a:p>
            <a:r>
              <a:rPr lang="zh-CN" altLang="en-US" dirty="0" smtClean="0"/>
              <a:t>三一</a:t>
            </a:r>
            <a:r>
              <a:rPr lang="zh-CN" altLang="en-US" dirty="0" smtClean="0"/>
              <a:t>神</a:t>
            </a:r>
            <a:r>
              <a:rPr lang="zh-CN" altLang="en-US" dirty="0" smtClean="0"/>
              <a:t>“以</a:t>
            </a:r>
            <a:r>
              <a:rPr lang="en-US" altLang="zh-CN" dirty="0" smtClean="0"/>
              <a:t>_________</a:t>
            </a:r>
            <a:r>
              <a:rPr lang="zh-CN" altLang="en-US" dirty="0" smtClean="0"/>
              <a:t>为</a:t>
            </a:r>
            <a:r>
              <a:rPr lang="zh-CN" altLang="en-US" dirty="0" smtClean="0"/>
              <a:t>中心</a:t>
            </a:r>
            <a:r>
              <a:rPr lang="zh-CN" altLang="en-US" dirty="0" smtClean="0"/>
              <a:t>”</a:t>
            </a:r>
            <a:r>
              <a:rPr lang="zh-CN" altLang="en-US" dirty="0" smtClean="0"/>
              <a:t>品格</a:t>
            </a:r>
            <a:r>
              <a:rPr lang="zh-CN" altLang="en-US" dirty="0" smtClean="0"/>
              <a:t>，</a:t>
            </a:r>
            <a:r>
              <a:rPr lang="zh-CN" altLang="en-US" dirty="0" smtClean="0"/>
              <a:t>在我们的生活中得以实践和彰</a:t>
            </a:r>
            <a:r>
              <a:rPr lang="zh-CN" altLang="en-US" dirty="0" smtClean="0"/>
              <a:t>显，如果我们能：</a:t>
            </a:r>
            <a:endParaRPr lang="en-US" altLang="zh-CN" dirty="0" smtClean="0"/>
          </a:p>
          <a:p>
            <a:r>
              <a:rPr lang="zh-CN" altLang="en-US" dirty="0" smtClean="0"/>
              <a:t>彼此</a:t>
            </a:r>
            <a:r>
              <a:rPr lang="en-US" altLang="zh-CN" dirty="0" smtClean="0"/>
              <a:t>_____</a:t>
            </a:r>
          </a:p>
          <a:p>
            <a:r>
              <a:rPr lang="zh-CN" altLang="en-US" dirty="0" smtClean="0"/>
              <a:t>彼此</a:t>
            </a:r>
            <a:r>
              <a:rPr lang="en-US" altLang="zh-CN" dirty="0" smtClean="0"/>
              <a:t>_____</a:t>
            </a:r>
          </a:p>
          <a:p>
            <a:r>
              <a:rPr lang="zh-CN" altLang="en-US" dirty="0" smtClean="0"/>
              <a:t>彼此</a:t>
            </a:r>
            <a:r>
              <a:rPr lang="en-US" altLang="zh-CN" dirty="0" smtClean="0"/>
              <a:t>_____</a:t>
            </a:r>
          </a:p>
          <a:p>
            <a:r>
              <a:rPr lang="zh-CN" altLang="en-US" dirty="0" smtClean="0"/>
              <a:t>彼此</a:t>
            </a:r>
            <a:r>
              <a:rPr lang="en-US" altLang="zh-CN" dirty="0" smtClean="0"/>
              <a:t>_____</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zh-CN" altLang="en-US" dirty="0" smtClean="0"/>
              <a:t>参加门徒小组就是委身于这一重大人生目标</a:t>
            </a:r>
            <a:r>
              <a:rPr lang="zh-CN" altLang="en-US" dirty="0" smtClean="0"/>
              <a:t>。</a:t>
            </a:r>
            <a:endParaRPr lang="en-US" altLang="zh-CN" dirty="0" smtClean="0"/>
          </a:p>
          <a:p>
            <a:r>
              <a:rPr lang="zh-CN" altLang="en-US" dirty="0" smtClean="0"/>
              <a:t>不可</a:t>
            </a:r>
            <a:r>
              <a:rPr lang="zh-CN" altLang="en-US" dirty="0" smtClean="0"/>
              <a:t>轻忽委身小组，</a:t>
            </a:r>
            <a:r>
              <a:rPr lang="zh-CN" altLang="en-US" dirty="0" smtClean="0"/>
              <a:t>因为</a:t>
            </a:r>
            <a:r>
              <a:rPr lang="en-US" altLang="zh-CN" dirty="0" smtClean="0"/>
              <a:t>________</a:t>
            </a:r>
            <a:r>
              <a:rPr lang="zh-CN" altLang="en-US" dirty="0" smtClean="0"/>
              <a:t>学习</a:t>
            </a:r>
            <a:r>
              <a:rPr lang="zh-CN" altLang="en-US" dirty="0" smtClean="0"/>
              <a:t>长进是神对你生命计划的一重要部分</a:t>
            </a:r>
            <a:r>
              <a:rPr lang="zh-CN" altLang="en-US" dirty="0" smtClean="0"/>
              <a:t>。</a:t>
            </a:r>
            <a:endParaRPr lang="en-US" altLang="zh-CN" dirty="0" smtClean="0"/>
          </a:p>
          <a:p>
            <a:r>
              <a:rPr lang="zh-CN" altLang="en-US" dirty="0" smtClean="0"/>
              <a:t>这个要求</a:t>
            </a:r>
            <a:r>
              <a:rPr lang="zh-CN" altLang="en-US" dirty="0" smtClean="0"/>
              <a:t>小组</a:t>
            </a:r>
            <a:r>
              <a:rPr lang="zh-CN" altLang="en-US" dirty="0" smtClean="0"/>
              <a:t>成员必须</a:t>
            </a:r>
            <a:r>
              <a:rPr lang="zh-CN" altLang="en-US" dirty="0" smtClean="0"/>
              <a:t>彼此忠实地</a:t>
            </a:r>
            <a:r>
              <a:rPr lang="en-US" altLang="zh-CN" dirty="0" smtClean="0"/>
              <a:t>________</a:t>
            </a:r>
            <a:r>
              <a:rPr lang="zh-CN" altLang="en-US" dirty="0" smtClean="0"/>
              <a:t>。</a:t>
            </a:r>
            <a:endParaRPr lang="en-US" altLang="zh-CN" dirty="0" smtClean="0"/>
          </a:p>
          <a:p>
            <a:r>
              <a:rPr lang="zh-CN" altLang="en-US" dirty="0" smtClean="0"/>
              <a:t>首先</a:t>
            </a:r>
            <a:r>
              <a:rPr lang="zh-CN" altLang="en-US" dirty="0" smtClean="0"/>
              <a:t>是对神委身，其次是彼此委身，忠心参与</a:t>
            </a:r>
            <a:r>
              <a:rPr lang="zh-CN" altLang="en-US" dirty="0" smtClean="0"/>
              <a:t>。</a:t>
            </a:r>
            <a:endParaRPr lang="en-US" altLang="zh-CN" dirty="0" smtClean="0"/>
          </a:p>
          <a:p>
            <a:pPr>
              <a:buNone/>
            </a:pPr>
            <a:r>
              <a:rPr lang="en-US" dirty="0" smtClean="0"/>
              <a:t> </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pPr>
              <a:buNone/>
            </a:pPr>
            <a:r>
              <a:rPr lang="en-US" b="1" dirty="0" err="1" smtClean="0">
                <a:latin typeface="微软雅黑" pitchFamily="34" charset="-122"/>
                <a:ea typeface="微软雅黑" pitchFamily="34" charset="-122"/>
              </a:rPr>
              <a:t>Bickert</a:t>
            </a:r>
            <a:r>
              <a:rPr lang="en-US" b="1"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的</a:t>
            </a:r>
            <a:r>
              <a:rPr lang="zh-CN" altLang="en-US" b="1" dirty="0" smtClean="0">
                <a:latin typeface="微软雅黑" pitchFamily="34" charset="-122"/>
                <a:ea typeface="微软雅黑" pitchFamily="34" charset="-122"/>
              </a:rPr>
              <a:t>见证</a:t>
            </a:r>
            <a:endParaRPr lang="en-US" altLang="zh-CN" b="1" dirty="0" smtClean="0">
              <a:latin typeface="微软雅黑" pitchFamily="34" charset="-122"/>
              <a:ea typeface="微软雅黑" pitchFamily="34" charset="-122"/>
            </a:endParaRPr>
          </a:p>
          <a:p>
            <a:r>
              <a:rPr lang="zh-CN" altLang="en-US" dirty="0" smtClean="0"/>
              <a:t>在阿斯伯里神学院读博士课程的六年，我参与多个门徒训练小组。大量的要求吓得我第一周没敢去</a:t>
            </a:r>
            <a:r>
              <a:rPr lang="zh-CN" altLang="en-US" dirty="0" smtClean="0"/>
              <a:t>。</a:t>
            </a:r>
            <a:endParaRPr lang="en-US" altLang="zh-CN" dirty="0" smtClean="0"/>
          </a:p>
          <a:p>
            <a:r>
              <a:rPr lang="zh-CN" altLang="en-US" dirty="0" smtClean="0"/>
              <a:t>但</a:t>
            </a:r>
            <a:r>
              <a:rPr lang="zh-CN" altLang="en-US" dirty="0" smtClean="0"/>
              <a:t>后来，对神和小组的委身促使我每周坚持参加小组学习，不仅受到勉励，也得到小组的祷告支持</a:t>
            </a:r>
            <a:r>
              <a:rPr lang="zh-CN" altLang="en-US" dirty="0" smtClean="0"/>
              <a:t>。</a:t>
            </a:r>
            <a:endParaRPr lang="en-US" altLang="zh-CN" dirty="0" smtClean="0"/>
          </a:p>
          <a:p>
            <a:r>
              <a:rPr lang="zh-CN" altLang="en-US" dirty="0" smtClean="0"/>
              <a:t>我</a:t>
            </a:r>
            <a:r>
              <a:rPr lang="zh-CN" altLang="en-US" dirty="0" smtClean="0"/>
              <a:t>真不知道如果没有小组的勉励和祷告的支持我，给我力量和智慧，我是否能完成学业。</a:t>
            </a:r>
            <a:endParaRPr lang="en-US" dirty="0" smtClean="0"/>
          </a:p>
          <a:p>
            <a:endParaRPr lang="en-US" dirty="0">
              <a:latin typeface="华文仿宋" pitchFamily="2" charset="-122"/>
              <a:ea typeface="华文仿宋" pitchFamily="2"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约翰卫斯理的经历</a:t>
            </a:r>
            <a:endParaRPr lang="en-US" altLang="zh-CN" b="1" dirty="0" smtClean="0">
              <a:latin typeface="微软雅黑" pitchFamily="34" charset="-122"/>
              <a:ea typeface="微软雅黑" pitchFamily="34" charset="-122"/>
            </a:endParaRPr>
          </a:p>
          <a:p>
            <a:r>
              <a:rPr lang="zh-CN" altLang="en-US" dirty="0" smtClean="0"/>
              <a:t>约翰卫斯理</a:t>
            </a:r>
            <a:r>
              <a:rPr lang="zh-CN" altLang="en-US" dirty="0" smtClean="0"/>
              <a:t>：在</a:t>
            </a:r>
            <a:r>
              <a:rPr lang="en-US" dirty="0" smtClean="0"/>
              <a:t>17</a:t>
            </a:r>
            <a:r>
              <a:rPr lang="zh-CN" altLang="en-US" dirty="0" smtClean="0"/>
              <a:t>世纪的英格兰，约翰卫斯理将这一原则运用在他所谓的</a:t>
            </a:r>
            <a:r>
              <a:rPr lang="zh-CN" altLang="en-US" dirty="0" smtClean="0"/>
              <a:t>“班会上。”</a:t>
            </a:r>
            <a:endParaRPr lang="en-US" altLang="zh-CN" dirty="0" smtClean="0"/>
          </a:p>
          <a:p>
            <a:r>
              <a:rPr lang="zh-CN" altLang="en-US" dirty="0" smtClean="0"/>
              <a:t> </a:t>
            </a:r>
            <a:r>
              <a:rPr lang="zh-CN" altLang="en-US" dirty="0" smtClean="0"/>
              <a:t>班上十二学员有</a:t>
            </a:r>
            <a:r>
              <a:rPr lang="zh-CN" altLang="en-US" dirty="0" smtClean="0"/>
              <a:t>一教会执事带领。</a:t>
            </a:r>
            <a:endParaRPr lang="en-US" altLang="zh-CN" dirty="0" smtClean="0"/>
          </a:p>
          <a:p>
            <a:r>
              <a:rPr lang="zh-CN" altLang="en-US" dirty="0" smtClean="0"/>
              <a:t>成为卫斯</a:t>
            </a:r>
            <a:r>
              <a:rPr lang="zh-CN" altLang="en-US" dirty="0" smtClean="0"/>
              <a:t>利会员的要求都非常简单。“警醒”，渴望 “逃避将来的忿怒”，经历神的饶恕和新生命的大能</a:t>
            </a:r>
            <a:r>
              <a:rPr lang="zh-CN" altLang="en-US" dirty="0" smtClean="0"/>
              <a:t>。</a:t>
            </a:r>
            <a:endParaRPr lang="en-US" altLang="zh-CN" dirty="0" smtClean="0"/>
          </a:p>
          <a:p>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卫斯理的方法</a:t>
            </a:r>
            <a:endParaRPr lang="en-US" altLang="zh-CN" b="1" dirty="0" smtClean="0">
              <a:latin typeface="微软雅黑" pitchFamily="34" charset="-122"/>
              <a:ea typeface="微软雅黑" pitchFamily="34" charset="-122"/>
            </a:endParaRPr>
          </a:p>
          <a:p>
            <a:r>
              <a:rPr lang="zh-CN" altLang="en-US" dirty="0" smtClean="0"/>
              <a:t>卫斯理</a:t>
            </a:r>
            <a:r>
              <a:rPr lang="zh-CN" altLang="en-US" dirty="0" smtClean="0"/>
              <a:t>规定</a:t>
            </a:r>
            <a:r>
              <a:rPr lang="zh-CN" altLang="en-US" dirty="0" smtClean="0"/>
              <a:t>了明确的</a:t>
            </a:r>
            <a:r>
              <a:rPr lang="en-US" dirty="0" err="1" smtClean="0">
                <a:latin typeface="华文仿宋" pitchFamily="2" charset="-122"/>
                <a:ea typeface="华文仿宋" pitchFamily="2" charset="-122"/>
              </a:rPr>
              <a:t>标准</a:t>
            </a:r>
            <a:r>
              <a:rPr lang="en-US" dirty="0" smtClean="0">
                <a:latin typeface="华文仿宋" pitchFamily="2" charset="-122"/>
                <a:ea typeface="华文仿宋" pitchFamily="2" charset="-122"/>
              </a:rPr>
              <a:t>，</a:t>
            </a:r>
            <a:r>
              <a:rPr lang="zh-CN" altLang="en-US" dirty="0" smtClean="0">
                <a:latin typeface="华文仿宋" pitchFamily="2" charset="-122"/>
                <a:ea typeface="华文仿宋" pitchFamily="2" charset="-122"/>
              </a:rPr>
              <a:t>过</a:t>
            </a:r>
            <a:r>
              <a:rPr lang="en-US" dirty="0" err="1" smtClean="0">
                <a:latin typeface="华文仿宋" pitchFamily="2" charset="-122"/>
                <a:ea typeface="华文仿宋" pitchFamily="2" charset="-122"/>
              </a:rPr>
              <a:t>新的生活</a:t>
            </a:r>
            <a:r>
              <a:rPr lang="zh-CN" altLang="en-US" dirty="0" smtClean="0">
                <a:latin typeface="华文仿宋" pitchFamily="2" charset="-122"/>
                <a:ea typeface="华文仿宋" pitchFamily="2" charset="-122"/>
              </a:rPr>
              <a:t>是这一服侍团队的核心支柱，成员</a:t>
            </a:r>
            <a:r>
              <a:rPr lang="en-US" dirty="0" err="1" smtClean="0">
                <a:latin typeface="华文仿宋" pitchFamily="2" charset="-122"/>
                <a:ea typeface="华文仿宋" pitchFamily="2" charset="-122"/>
              </a:rPr>
              <a:t>承诺的</a:t>
            </a:r>
            <a:r>
              <a:rPr lang="zh-CN" altLang="en-US" dirty="0" smtClean="0">
                <a:latin typeface="华文仿宋" pitchFamily="2" charset="-122"/>
                <a:ea typeface="华文仿宋" pitchFamily="2" charset="-122"/>
              </a:rPr>
              <a:t>相互</a:t>
            </a:r>
            <a:r>
              <a:rPr lang="zh-CN" altLang="en-US" dirty="0" smtClean="0">
                <a:latin typeface="华文仿宋" pitchFamily="2" charset="-122"/>
                <a:ea typeface="华文仿宋" pitchFamily="2" charset="-122"/>
              </a:rPr>
              <a:t>扶植成员</a:t>
            </a:r>
            <a:endParaRPr lang="en-US" altLang="zh-CN" dirty="0" smtClean="0">
              <a:latin typeface="华文仿宋" pitchFamily="2" charset="-122"/>
              <a:ea typeface="华文仿宋" pitchFamily="2" charset="-122"/>
            </a:endParaRPr>
          </a:p>
          <a:p>
            <a:pPr>
              <a:buNone/>
            </a:pPr>
            <a:r>
              <a:rPr lang="zh-CN" altLang="en-US" dirty="0" smtClean="0">
                <a:latin typeface="华文仿宋" pitchFamily="2" charset="-122"/>
                <a:ea typeface="华文仿宋" pitchFamily="2" charset="-122"/>
              </a:rPr>
              <a:t>（</a:t>
            </a:r>
            <a:r>
              <a:rPr lang="en-US" dirty="0" smtClean="0">
                <a:latin typeface="华文仿宋" pitchFamily="2" charset="-122"/>
                <a:ea typeface="华文仿宋" pitchFamily="2" charset="-122"/>
              </a:rPr>
              <a:t>1</a:t>
            </a:r>
            <a:r>
              <a:rPr lang="en-US" dirty="0" smtClean="0">
                <a:latin typeface="华文仿宋" pitchFamily="2" charset="-122"/>
                <a:ea typeface="华文仿宋" pitchFamily="2" charset="-122"/>
              </a:rPr>
              <a:t>）“</a:t>
            </a:r>
            <a:r>
              <a:rPr lang="zh-CN" altLang="en-US" dirty="0" smtClean="0">
                <a:latin typeface="华文仿宋" pitchFamily="2" charset="-122"/>
                <a:ea typeface="华文仿宋" pitchFamily="2" charset="-122"/>
              </a:rPr>
              <a:t>行善</a:t>
            </a:r>
            <a:r>
              <a:rPr lang="en-US" dirty="0" smtClean="0">
                <a:latin typeface="华文仿宋" pitchFamily="2" charset="-122"/>
                <a:ea typeface="华文仿宋" pitchFamily="2" charset="-122"/>
              </a:rPr>
              <a:t>”。</a:t>
            </a:r>
          </a:p>
          <a:p>
            <a:pPr>
              <a:buNone/>
            </a:pPr>
            <a:r>
              <a:rPr lang="zh-CN" altLang="en-US" dirty="0" smtClean="0">
                <a:latin typeface="华文仿宋" pitchFamily="2" charset="-122"/>
                <a:ea typeface="华文仿宋" pitchFamily="2" charset="-122"/>
              </a:rPr>
              <a:t>（</a:t>
            </a:r>
            <a:r>
              <a:rPr lang="en-US" altLang="zh-CN" dirty="0" smtClean="0">
                <a:latin typeface="华文仿宋" pitchFamily="2" charset="-122"/>
                <a:ea typeface="华文仿宋" pitchFamily="2" charset="-122"/>
              </a:rPr>
              <a:t>2</a:t>
            </a:r>
            <a:r>
              <a:rPr lang="zh-CN" altLang="en-US" dirty="0" smtClean="0">
                <a:latin typeface="华文仿宋" pitchFamily="2" charset="-122"/>
                <a:ea typeface="华文仿宋" pitchFamily="2" charset="-122"/>
              </a:rPr>
              <a:t>）</a:t>
            </a:r>
            <a:r>
              <a:rPr lang="en-US" dirty="0" smtClean="0">
                <a:latin typeface="华文仿宋" pitchFamily="2" charset="-122"/>
                <a:ea typeface="华文仿宋" pitchFamily="2" charset="-122"/>
              </a:rPr>
              <a:t> </a:t>
            </a:r>
            <a:r>
              <a:rPr lang="en-US" dirty="0" smtClean="0">
                <a:latin typeface="华文仿宋" pitchFamily="2" charset="-122"/>
                <a:ea typeface="华文仿宋" pitchFamily="2" charset="-122"/>
              </a:rPr>
              <a:t>"</a:t>
            </a:r>
            <a:r>
              <a:rPr lang="zh-CN" altLang="en-US" dirty="0" smtClean="0">
                <a:latin typeface="华文仿宋" pitchFamily="2" charset="-122"/>
                <a:ea typeface="华文仿宋" pitchFamily="2" charset="-122"/>
              </a:rPr>
              <a:t>远离恶</a:t>
            </a:r>
            <a:r>
              <a:rPr lang="en-US" dirty="0" smtClean="0">
                <a:latin typeface="华文仿宋" pitchFamily="2" charset="-122"/>
                <a:ea typeface="华文仿宋" pitchFamily="2" charset="-122"/>
              </a:rPr>
              <a:t>," </a:t>
            </a:r>
            <a:r>
              <a:rPr lang="zh-CN" altLang="en-US" dirty="0" smtClean="0">
                <a:latin typeface="华文仿宋" pitchFamily="2" charset="-122"/>
                <a:ea typeface="华文仿宋" pitchFamily="2" charset="-122"/>
              </a:rPr>
              <a:t>和 </a:t>
            </a:r>
            <a:endParaRPr lang="en-US" altLang="zh-CN" dirty="0" smtClean="0">
              <a:latin typeface="华文仿宋" pitchFamily="2" charset="-122"/>
              <a:ea typeface="华文仿宋" pitchFamily="2" charset="-122"/>
            </a:endParaRPr>
          </a:p>
          <a:p>
            <a:pPr>
              <a:buNone/>
            </a:pPr>
            <a:r>
              <a:rPr lang="zh-CN" altLang="en-US" dirty="0" smtClean="0">
                <a:latin typeface="华文仿宋" pitchFamily="2" charset="-122"/>
                <a:ea typeface="华文仿宋" pitchFamily="2" charset="-122"/>
              </a:rPr>
              <a:t>（</a:t>
            </a:r>
            <a:r>
              <a:rPr lang="en-US" altLang="zh-CN" dirty="0" smtClean="0">
                <a:latin typeface="华文仿宋" pitchFamily="2" charset="-122"/>
                <a:ea typeface="华文仿宋" pitchFamily="2" charset="-122"/>
              </a:rPr>
              <a:t>3</a:t>
            </a:r>
            <a:r>
              <a:rPr lang="zh-CN" altLang="en-US" dirty="0" smtClean="0">
                <a:latin typeface="华文仿宋" pitchFamily="2" charset="-122"/>
                <a:ea typeface="华文仿宋" pitchFamily="2" charset="-122"/>
              </a:rPr>
              <a:t>）</a:t>
            </a:r>
            <a:r>
              <a:rPr lang="zh-CN" altLang="en-US" dirty="0" smtClean="0"/>
              <a:t>坚持“不断支取恩典”，读经、祷告、掰饼、进食、敬拜和牧养教会。</a:t>
            </a:r>
            <a:endParaRPr lang="en-US" dirty="0" smtClean="0"/>
          </a:p>
          <a:p>
            <a:endParaRPr lang="en-US" dirty="0" smtClean="0">
              <a:latin typeface="华文仿宋" pitchFamily="2" charset="-122"/>
              <a:ea typeface="华文仿宋" pitchFamily="2" charset="-122"/>
            </a:endParaRP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lstStyle/>
          <a:p>
            <a:r>
              <a:rPr lang="en-US" dirty="0" err="1" smtClean="0">
                <a:latin typeface="华文仿宋" pitchFamily="2" charset="-122"/>
                <a:ea typeface="华文仿宋" pitchFamily="2" charset="-122"/>
              </a:rPr>
              <a:t>成员</a:t>
            </a:r>
            <a:r>
              <a:rPr lang="zh-CN" altLang="en-US" dirty="0" smtClean="0"/>
              <a:t>每周聚会时汇报个人在以上三方面承诺所从事的活动和表现</a:t>
            </a:r>
            <a:r>
              <a:rPr lang="zh-CN" altLang="en-US" dirty="0" smtClean="0"/>
              <a:t>情况。</a:t>
            </a:r>
            <a:endParaRPr lang="en-US" altLang="zh-CN" dirty="0" smtClean="0"/>
          </a:p>
          <a:p>
            <a:r>
              <a:rPr lang="zh-CN" altLang="en-US" dirty="0" smtClean="0"/>
              <a:t>大家</a:t>
            </a:r>
            <a:r>
              <a:rPr lang="zh-CN" altLang="en-US" dirty="0" smtClean="0"/>
              <a:t>进行“勉励，责备或劝勉”。这样的小组学习训练改变了大家的生命</a:t>
            </a:r>
            <a:r>
              <a:rPr lang="zh-CN" altLang="en-US" dirty="0" smtClean="0"/>
              <a:t>。</a:t>
            </a:r>
            <a:endParaRPr lang="en-US" altLang="zh-CN" dirty="0" smtClean="0"/>
          </a:p>
          <a:p>
            <a:r>
              <a:rPr lang="zh-CN" altLang="en-US" dirty="0" smtClean="0"/>
              <a:t>当</a:t>
            </a:r>
            <a:r>
              <a:rPr lang="zh-CN" altLang="en-US" dirty="0" smtClean="0"/>
              <a:t>他们的生命被改变反映出基督的形象，他们继而改变了英国。</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latin typeface="微软雅黑" pitchFamily="34" charset="-122"/>
                <a:ea typeface="微软雅黑" pitchFamily="34" charset="-122"/>
              </a:rPr>
              <a:t>生命目标</a:t>
            </a:r>
            <a:r>
              <a:rPr lang="en-US" altLang="zh-CN" sz="3600" dirty="0" smtClean="0">
                <a:latin typeface="微软雅黑" pitchFamily="34" charset="-122"/>
                <a:ea typeface="微软雅黑" pitchFamily="34" charset="-122"/>
              </a:rPr>
              <a:t>#</a:t>
            </a:r>
            <a:r>
              <a:rPr lang="zh-CN" altLang="en-US" sz="3600" dirty="0" smtClean="0">
                <a:latin typeface="微软雅黑" pitchFamily="34" charset="-122"/>
                <a:ea typeface="微软雅黑" pitchFamily="34" charset="-122"/>
              </a:rPr>
              <a:t>２：与其它门徒的亲密关系</a:t>
            </a:r>
            <a:endParaRPr lang="en-US" sz="3600" dirty="0"/>
          </a:p>
        </p:txBody>
      </p:sp>
      <p:sp>
        <p:nvSpPr>
          <p:cNvPr id="3" name="内容占位符 2"/>
          <p:cNvSpPr>
            <a:spLocks noGrp="1"/>
          </p:cNvSpPr>
          <p:nvPr>
            <p:ph sz="quarter" idx="1"/>
          </p:nvPr>
        </p:nvSpPr>
        <p:spPr/>
        <p:txBody>
          <a:bodyPr>
            <a:normAutofit fontScale="92500" lnSpcReduction="10000"/>
          </a:bodyPr>
          <a:lstStyle/>
          <a:p>
            <a:pPr>
              <a:buNone/>
            </a:pPr>
            <a:r>
              <a:rPr lang="zh-CN" altLang="en-US" b="1" dirty="0" smtClean="0">
                <a:latin typeface="微软雅黑" pitchFamily="34" charset="-122"/>
                <a:ea typeface="微软雅黑" pitchFamily="34" charset="-122"/>
              </a:rPr>
              <a:t>人生目标的</a:t>
            </a:r>
            <a:r>
              <a:rPr lang="zh-CN" altLang="en-US" b="1" dirty="0" smtClean="0">
                <a:latin typeface="微软雅黑" pitchFamily="34" charset="-122"/>
                <a:ea typeface="微软雅黑" pitchFamily="34" charset="-122"/>
              </a:rPr>
              <a:t>关系性的特质</a:t>
            </a:r>
            <a:endParaRPr lang="en-US" altLang="zh-CN" b="1" dirty="0" smtClean="0">
              <a:latin typeface="微软雅黑" pitchFamily="34" charset="-122"/>
              <a:ea typeface="微软雅黑" pitchFamily="34" charset="-122"/>
            </a:endParaRPr>
          </a:p>
          <a:p>
            <a:r>
              <a:rPr lang="zh-CN" altLang="en-US" dirty="0" smtClean="0"/>
              <a:t>我们一直在学习讨论人生目标的前两点，与神的亲密关系和与同一心志弟兄姐妹的密切</a:t>
            </a:r>
            <a:r>
              <a:rPr lang="zh-CN" altLang="en-US" dirty="0" smtClean="0"/>
              <a:t>关系</a:t>
            </a:r>
            <a:r>
              <a:rPr lang="zh-CN" altLang="en-US" dirty="0" smtClean="0"/>
              <a:t>。</a:t>
            </a:r>
            <a:endParaRPr lang="en-US" altLang="zh-CN" dirty="0" smtClean="0"/>
          </a:p>
          <a:p>
            <a:r>
              <a:rPr lang="zh-CN" altLang="en-US" dirty="0" smtClean="0"/>
              <a:t>各位</a:t>
            </a:r>
            <a:r>
              <a:rPr lang="zh-CN" altLang="en-US" dirty="0" smtClean="0"/>
              <a:t>是否注意到人际关系对亲密关系密不可分。神照着自己的形象造人，就是要人有相交</a:t>
            </a:r>
            <a:r>
              <a:rPr lang="zh-CN" altLang="en-US" dirty="0" smtClean="0"/>
              <a:t>的</a:t>
            </a:r>
            <a:r>
              <a:rPr lang="en-US" altLang="zh-CN" dirty="0" smtClean="0"/>
              <a:t>_______</a:t>
            </a:r>
            <a:r>
              <a:rPr lang="zh-CN" altLang="en-US" dirty="0" smtClean="0"/>
              <a:t>。</a:t>
            </a:r>
            <a:endParaRPr lang="en-US" altLang="zh-CN" dirty="0" smtClean="0"/>
          </a:p>
          <a:p>
            <a:r>
              <a:rPr lang="zh-CN" altLang="en-US" dirty="0" smtClean="0"/>
              <a:t>这是</a:t>
            </a:r>
            <a:r>
              <a:rPr lang="zh-CN" altLang="en-US" dirty="0" smtClean="0"/>
              <a:t>因为</a:t>
            </a:r>
            <a:r>
              <a:rPr lang="zh-CN" altLang="en-US" dirty="0" smtClean="0"/>
              <a:t>神乐意与人交通，他渴望与我们交谈，活在交往里对神来</a:t>
            </a:r>
            <a:r>
              <a:rPr lang="zh-CN" altLang="en-US" dirty="0" smtClean="0"/>
              <a:t>说是</a:t>
            </a:r>
            <a:r>
              <a:rPr lang="en-US" altLang="zh-CN" dirty="0" smtClean="0"/>
              <a:t>________________</a:t>
            </a:r>
            <a:r>
              <a:rPr lang="zh-CN" altLang="en-US" dirty="0" smtClean="0"/>
              <a:t>。</a:t>
            </a:r>
            <a:endParaRPr lang="en-US" altLang="zh-CN" dirty="0" smtClean="0"/>
          </a:p>
          <a:p>
            <a:r>
              <a:rPr lang="zh-CN" altLang="en-US" dirty="0" smtClean="0"/>
              <a:t>除此之外</a:t>
            </a:r>
            <a:r>
              <a:rPr lang="zh-CN" altLang="en-US" dirty="0" smtClean="0"/>
              <a:t>，他还要在我们生命中成就其它</a:t>
            </a:r>
            <a:r>
              <a:rPr lang="zh-CN" altLang="en-US" dirty="0" smtClean="0"/>
              <a:t>。</a:t>
            </a:r>
            <a:endParaRPr lang="en-US" altLang="zh-CN" dirty="0" smtClean="0"/>
          </a:p>
          <a:p>
            <a:r>
              <a:rPr lang="zh-CN" altLang="en-US" dirty="0" smtClean="0"/>
              <a:t>现在</a:t>
            </a:r>
            <a:r>
              <a:rPr lang="zh-CN" altLang="en-US" dirty="0" smtClean="0"/>
              <a:t>我们</a:t>
            </a:r>
            <a:r>
              <a:rPr lang="zh-CN" altLang="en-US" dirty="0" smtClean="0"/>
              <a:t>来看其它三个人生目标是如何源于这两个</a:t>
            </a:r>
            <a:r>
              <a:rPr lang="en-US" altLang="zh-CN" dirty="0" smtClean="0"/>
              <a:t>________________</a:t>
            </a:r>
            <a:r>
              <a:rPr lang="zh-CN" altLang="en-US" dirty="0" smtClean="0"/>
              <a: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normAutofit fontScale="92500" lnSpcReduction="20000"/>
          </a:bodyPr>
          <a:lstStyle/>
          <a:p>
            <a:pPr>
              <a:buNone/>
            </a:pPr>
            <a:r>
              <a:rPr lang="en-US" altLang="zh-CN" dirty="0" smtClean="0"/>
              <a:t>A</a:t>
            </a:r>
            <a:r>
              <a:rPr lang="en-US" altLang="zh-CN" b="1"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终极目标</a:t>
            </a:r>
            <a:endParaRPr lang="en-US" altLang="zh-CN" b="1" dirty="0" smtClean="0">
              <a:latin typeface="微软雅黑" pitchFamily="34" charset="-122"/>
              <a:ea typeface="微软雅黑" pitchFamily="34" charset="-122"/>
            </a:endParaRPr>
          </a:p>
          <a:p>
            <a:r>
              <a:rPr lang="zh-CN" altLang="en-US" dirty="0" smtClean="0"/>
              <a:t>通过</a:t>
            </a:r>
            <a:r>
              <a:rPr lang="zh-CN" altLang="en-US" u="sng" dirty="0" smtClean="0"/>
              <a:t>观察</a:t>
            </a:r>
            <a:r>
              <a:rPr lang="zh-CN" altLang="en-US" dirty="0" smtClean="0"/>
              <a:t>耶稣服事的</a:t>
            </a:r>
            <a:r>
              <a:rPr lang="zh-CN" altLang="en-US" u="sng" dirty="0" smtClean="0"/>
              <a:t>开始</a:t>
            </a:r>
            <a:r>
              <a:rPr lang="zh-CN" altLang="en-US" dirty="0" smtClean="0"/>
              <a:t>和结尾，我们就能看到他对他的门徒的终极目标。当我们用“家庭用语”来描述，那就是</a:t>
            </a:r>
            <a:r>
              <a:rPr lang="zh-CN" altLang="en-US" dirty="0" smtClean="0"/>
              <a:t>“讨神的</a:t>
            </a:r>
            <a:r>
              <a:rPr lang="zh-CN" altLang="en-US" u="sng" dirty="0" smtClean="0"/>
              <a:t>喜悦</a:t>
            </a:r>
            <a:r>
              <a:rPr lang="zh-CN" altLang="en-US" dirty="0" smtClean="0"/>
              <a:t>”</a:t>
            </a:r>
            <a:r>
              <a:rPr lang="zh-CN" altLang="en-US" dirty="0" smtClean="0"/>
              <a:t>。</a:t>
            </a:r>
            <a:endParaRPr lang="en-US" altLang="zh-CN" dirty="0" smtClean="0"/>
          </a:p>
          <a:p>
            <a:r>
              <a:rPr lang="zh-CN" altLang="en-US" dirty="0" smtClean="0"/>
              <a:t>当他用“皇家用语”</a:t>
            </a:r>
            <a:r>
              <a:rPr lang="zh-CN" altLang="en-US" dirty="0" smtClean="0"/>
              <a:t>来描述</a:t>
            </a:r>
            <a:r>
              <a:rPr lang="zh-CN" altLang="en-US" dirty="0" smtClean="0"/>
              <a:t>，那就是“</a:t>
            </a:r>
            <a:r>
              <a:rPr lang="zh-CN" altLang="en-US" u="sng" dirty="0" smtClean="0"/>
              <a:t>荣耀</a:t>
            </a:r>
            <a:r>
              <a:rPr lang="zh-CN" altLang="en-US" dirty="0" smtClean="0"/>
              <a:t>神”。这是两个互补的方式来明了我们将生命献上的最终目的是什么。</a:t>
            </a:r>
            <a:endParaRPr lang="en-US" altLang="zh-CN" dirty="0" smtClean="0"/>
          </a:p>
          <a:p>
            <a:r>
              <a:rPr lang="zh-CN" altLang="en-US" dirty="0" smtClean="0"/>
              <a:t>耶稣即讨了父神的喜悦（太</a:t>
            </a:r>
            <a:r>
              <a:rPr lang="en-US" altLang="zh-CN" dirty="0" smtClean="0"/>
              <a:t>3</a:t>
            </a:r>
            <a:r>
              <a:rPr lang="zh-CN" altLang="en-US" dirty="0" smtClean="0"/>
              <a:t>：</a:t>
            </a:r>
            <a:r>
              <a:rPr lang="en-US" altLang="zh-CN" dirty="0" smtClean="0"/>
              <a:t>17</a:t>
            </a:r>
            <a:r>
              <a:rPr lang="zh-CN" altLang="en-US" dirty="0" smtClean="0"/>
              <a:t>）又荣耀了神（约</a:t>
            </a:r>
            <a:r>
              <a:rPr lang="en-US" altLang="zh-CN" dirty="0" smtClean="0"/>
              <a:t>17</a:t>
            </a:r>
            <a:r>
              <a:rPr lang="zh-CN" altLang="en-US" dirty="0" smtClean="0"/>
              <a:t>：</a:t>
            </a:r>
            <a:r>
              <a:rPr lang="en-US" altLang="zh-CN" dirty="0" smtClean="0"/>
              <a:t>4</a:t>
            </a:r>
            <a:r>
              <a:rPr lang="zh-CN" altLang="en-US" dirty="0" smtClean="0"/>
              <a:t>）</a:t>
            </a:r>
            <a:endParaRPr lang="en-US" altLang="zh-CN" dirty="0" smtClean="0"/>
          </a:p>
          <a:p>
            <a:r>
              <a:rPr lang="zh-CN" altLang="en-US" dirty="0" smtClean="0"/>
              <a:t>耶稣向他的门徒展示了他自己的生活，同时也将同样的挑战摆放在他们面前。</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lnSpcReduction="10000"/>
          </a:bodyPr>
          <a:lstStyle/>
          <a:p>
            <a:pPr>
              <a:buNone/>
            </a:pPr>
            <a:r>
              <a:rPr lang="zh-CN" altLang="en-US" b="1" dirty="0" smtClean="0">
                <a:latin typeface="微软雅黑" pitchFamily="34" charset="-122"/>
                <a:ea typeface="微软雅黑" pitchFamily="34" charset="-122"/>
              </a:rPr>
              <a:t>耶稣的典范</a:t>
            </a:r>
            <a:endParaRPr lang="en-US" altLang="zh-CN" b="1" dirty="0" smtClean="0">
              <a:latin typeface="微软雅黑" pitchFamily="34" charset="-122"/>
              <a:ea typeface="微软雅黑" pitchFamily="34" charset="-122"/>
            </a:endParaRPr>
          </a:p>
          <a:p>
            <a:r>
              <a:rPr lang="zh-CN" altLang="en-US" dirty="0" smtClean="0"/>
              <a:t>耶稣开始地上事工究竟是什么得到神的</a:t>
            </a:r>
            <a:r>
              <a:rPr lang="en-US" altLang="zh-CN" dirty="0" smtClean="0"/>
              <a:t>_____</a:t>
            </a:r>
            <a:r>
              <a:rPr lang="zh-CN" altLang="en-US" dirty="0" smtClean="0"/>
              <a:t>？在耶稣的受洗便可得知究竟。耶稣的生活，彰显父神的形象。</a:t>
            </a:r>
            <a:endParaRPr lang="en-US" altLang="zh-CN" dirty="0" smtClean="0"/>
          </a:p>
          <a:p>
            <a:r>
              <a:rPr lang="zh-CN" altLang="en-US" dirty="0" smtClean="0"/>
              <a:t>耶稣也显明了圣洁神内在的属性。因为耶稣是完全的神，他反映了神本体的形象。</a:t>
            </a:r>
            <a:endParaRPr lang="en-US" altLang="zh-CN" dirty="0" smtClean="0"/>
          </a:p>
          <a:p>
            <a:r>
              <a:rPr lang="zh-CN" altLang="en-US" dirty="0" smtClean="0"/>
              <a:t>约翰说，“从来没有人见过神，只有父怀里的独生子将他显明出来，”（约翰福音</a:t>
            </a:r>
            <a:r>
              <a:rPr lang="en-US" dirty="0" smtClean="0"/>
              <a:t>1:18</a:t>
            </a:r>
            <a:r>
              <a:rPr lang="zh-CN" altLang="en-US" dirty="0" smtClean="0"/>
              <a:t>）。</a:t>
            </a:r>
            <a:endParaRPr lang="en-US" altLang="zh-CN" dirty="0" smtClean="0"/>
          </a:p>
          <a:p>
            <a:r>
              <a:rPr lang="zh-CN" altLang="en-US" dirty="0" smtClean="0"/>
              <a:t>看到成为人形象的耶稣，我们就看到了神。属神的品格就是</a:t>
            </a:r>
            <a:r>
              <a:rPr lang="en-US" altLang="zh-CN" dirty="0" smtClean="0"/>
              <a:t>_________</a:t>
            </a:r>
            <a:r>
              <a:rPr lang="zh-CN" altLang="en-US" dirty="0" smtClean="0"/>
              <a:t>。</a:t>
            </a:r>
            <a:endParaRPr lang="en-US" dirty="0" smtClean="0"/>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fontScale="92500" lnSpcReduction="10000"/>
          </a:bodyPr>
          <a:lstStyle/>
          <a:p>
            <a:r>
              <a:rPr lang="zh-CN" altLang="en-US" dirty="0" smtClean="0"/>
              <a:t>在出埃及记</a:t>
            </a:r>
            <a:r>
              <a:rPr lang="en-US" dirty="0" smtClean="0"/>
              <a:t>19:4-6</a:t>
            </a:r>
            <a:r>
              <a:rPr lang="zh-CN" altLang="en-US" dirty="0" smtClean="0"/>
              <a:t>中，我们看到神对以色列的计划，使他们成为神的产业</a:t>
            </a:r>
            <a:r>
              <a:rPr lang="en-US" dirty="0" smtClean="0"/>
              <a:t> </a:t>
            </a:r>
            <a:r>
              <a:rPr lang="en-US" dirty="0" smtClean="0"/>
              <a:t>– </a:t>
            </a:r>
            <a:r>
              <a:rPr lang="zh-CN" altLang="en-US" dirty="0" smtClean="0"/>
              <a:t>“你们作属我的子民，”</a:t>
            </a:r>
            <a:endParaRPr lang="en-US" altLang="zh-CN" dirty="0" smtClean="0"/>
          </a:p>
          <a:p>
            <a:r>
              <a:rPr lang="zh-CN" altLang="en-US" dirty="0" smtClean="0"/>
              <a:t>并且对以色列人来说，神要他们生活在一种能折射出他的性情的</a:t>
            </a:r>
            <a:r>
              <a:rPr lang="en-US" altLang="zh-CN" dirty="0" smtClean="0"/>
              <a:t>_____</a:t>
            </a:r>
            <a:r>
              <a:rPr lang="zh-CN" altLang="en-US" dirty="0" smtClean="0"/>
              <a:t>中，“你们是圣洁的国民”。</a:t>
            </a:r>
            <a:endParaRPr lang="en-US" altLang="zh-CN" dirty="0" smtClean="0"/>
          </a:p>
          <a:p>
            <a:r>
              <a:rPr lang="zh-CN" altLang="en-US" dirty="0" smtClean="0"/>
              <a:t>神在</a:t>
            </a:r>
            <a:r>
              <a:rPr lang="en-US" altLang="zh-CN" dirty="0" smtClean="0"/>
              <a:t>《</a:t>
            </a:r>
            <a:r>
              <a:rPr lang="zh-CN" altLang="en-US" dirty="0" smtClean="0"/>
              <a:t>利</a:t>
            </a:r>
            <a:r>
              <a:rPr lang="zh-CN" altLang="en-US" dirty="0" smtClean="0"/>
              <a:t>未</a:t>
            </a:r>
            <a:r>
              <a:rPr lang="zh-CN" altLang="en-US" dirty="0" smtClean="0"/>
              <a:t>记</a:t>
            </a:r>
            <a:r>
              <a:rPr lang="en-US" altLang="zh-CN" dirty="0" smtClean="0"/>
              <a:t>》</a:t>
            </a:r>
            <a:r>
              <a:rPr lang="zh-CN" altLang="en-US" dirty="0" smtClean="0"/>
              <a:t>中更加</a:t>
            </a:r>
            <a:r>
              <a:rPr lang="zh-CN" altLang="en-US" dirty="0" smtClean="0"/>
              <a:t>阐明了这一点，“你们要圣洁，因为我是圣洁的”（利未记</a:t>
            </a:r>
            <a:r>
              <a:rPr lang="en-US" dirty="0" smtClean="0"/>
              <a:t>11:44-45</a:t>
            </a:r>
            <a:r>
              <a:rPr lang="zh-CN" altLang="en-US" dirty="0" smtClean="0"/>
              <a:t>）。神是圣洁的神，所以要求人圣洁</a:t>
            </a:r>
            <a:r>
              <a:rPr lang="zh-CN" altLang="en-US" dirty="0" smtClean="0"/>
              <a:t>。</a:t>
            </a:r>
            <a:endParaRPr lang="en-US" altLang="zh-CN" dirty="0" smtClean="0"/>
          </a:p>
          <a:p>
            <a:r>
              <a:rPr lang="zh-CN" altLang="en-US" dirty="0" smtClean="0"/>
              <a:t>神并没有任凭我们揣测他的圣洁。当他在西奈山要求以色列归他为圣，他就明确了圣洁的要求，教导他的</a:t>
            </a:r>
            <a:r>
              <a:rPr lang="zh-CN" altLang="en-US" dirty="0" smtClean="0"/>
              <a:t>百姓如果他们真的准备体现神的</a:t>
            </a:r>
            <a:r>
              <a:rPr lang="zh-CN" altLang="en-US" dirty="0" smtClean="0"/>
              <a:t>圣洁</a:t>
            </a:r>
            <a:r>
              <a:rPr lang="zh-CN" altLang="en-US" dirty="0" smtClean="0"/>
              <a:t>属性，他们当怎样</a:t>
            </a:r>
            <a:r>
              <a:rPr lang="en-US" altLang="zh-CN" dirty="0" smtClean="0"/>
              <a:t>________</a:t>
            </a:r>
            <a:r>
              <a:rPr lang="zh-CN" altLang="en-US" dirty="0" smtClean="0"/>
              <a:t>。</a:t>
            </a:r>
            <a:endParaRPr lang="en-US" dirty="0" smtClean="0"/>
          </a:p>
          <a:p>
            <a:endParaRPr lang="en-US" dirty="0" smtClean="0"/>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normAutofit/>
          </a:bodyPr>
          <a:lstStyle/>
          <a:p>
            <a:pPr>
              <a:buNone/>
            </a:pPr>
            <a:r>
              <a:rPr lang="zh-CN" altLang="en-US" b="1" dirty="0" smtClean="0">
                <a:latin typeface="微软雅黑" pitchFamily="34" charset="-122"/>
                <a:ea typeface="微软雅黑" pitchFamily="34" charset="-122"/>
              </a:rPr>
              <a:t>神的义的标准</a:t>
            </a:r>
            <a:endParaRPr lang="en-US" altLang="zh-CN" b="1" dirty="0" smtClean="0">
              <a:latin typeface="微软雅黑" pitchFamily="34" charset="-122"/>
              <a:ea typeface="微软雅黑" pitchFamily="34" charset="-122"/>
            </a:endParaRPr>
          </a:p>
          <a:p>
            <a:r>
              <a:rPr lang="zh-CN" altLang="en-US" dirty="0" smtClean="0"/>
              <a:t>以色列</a:t>
            </a:r>
            <a:r>
              <a:rPr lang="zh-CN" altLang="en-US" dirty="0" smtClean="0"/>
              <a:t>民响应神的诫命，归给神为产业（</a:t>
            </a:r>
            <a:r>
              <a:rPr lang="en-US" dirty="0" smtClean="0"/>
              <a:t>(</a:t>
            </a:r>
            <a:r>
              <a:rPr lang="zh-CN" altLang="en-US" dirty="0" smtClean="0"/>
              <a:t>出</a:t>
            </a:r>
            <a:r>
              <a:rPr lang="en-US" dirty="0" smtClean="0"/>
              <a:t>19:8)</a:t>
            </a:r>
            <a:r>
              <a:rPr lang="zh-CN" altLang="en-US" dirty="0" smtClean="0"/>
              <a:t>，</a:t>
            </a:r>
            <a:endParaRPr lang="en-US" altLang="zh-CN" dirty="0" smtClean="0"/>
          </a:p>
          <a:p>
            <a:r>
              <a:rPr lang="zh-CN" altLang="en-US" dirty="0" smtClean="0"/>
              <a:t>神给了他们一个他的义的</a:t>
            </a:r>
            <a:r>
              <a:rPr lang="en-US" altLang="zh-CN" dirty="0" smtClean="0"/>
              <a:t>_______</a:t>
            </a:r>
            <a:r>
              <a:rPr lang="zh-CN" altLang="en-US" dirty="0" smtClean="0"/>
              <a:t>，这就是圣洁</a:t>
            </a:r>
            <a:r>
              <a:rPr lang="zh-CN" altLang="en-US" dirty="0" smtClean="0"/>
              <a:t>子民的特质</a:t>
            </a:r>
            <a:r>
              <a:rPr lang="en-US" altLang="zh-CN" dirty="0" smtClean="0"/>
              <a:t>——</a:t>
            </a:r>
            <a:r>
              <a:rPr lang="zh-CN" altLang="en-US" dirty="0" smtClean="0"/>
              <a:t>遵十诫而行（出</a:t>
            </a:r>
            <a:r>
              <a:rPr lang="en-US" dirty="0" smtClean="0"/>
              <a:t>20</a:t>
            </a:r>
            <a:r>
              <a:rPr lang="zh-CN" altLang="en-US" dirty="0" smtClean="0"/>
              <a:t>：</a:t>
            </a:r>
            <a:r>
              <a:rPr lang="en-US" dirty="0" smtClean="0"/>
              <a:t>1-17</a:t>
            </a:r>
            <a:r>
              <a:rPr lang="zh-CN" altLang="en-US" dirty="0" smtClean="0"/>
              <a:t>）。</a:t>
            </a:r>
            <a:endParaRPr lang="en-US" altLang="zh-CN" dirty="0" smtClean="0"/>
          </a:p>
          <a:p>
            <a:r>
              <a:rPr lang="zh-CN" altLang="en-US" b="1" dirty="0" smtClean="0"/>
              <a:t>“</a:t>
            </a:r>
            <a:r>
              <a:rPr lang="zh-CN" altLang="en-US" b="1" dirty="0" smtClean="0"/>
              <a:t>你不可有别的神，不可为自己雕刻偶像，不可妄称你神的名，当记念安息日，守为圣日。当孝敬父母。不可杀人，不可奸淫，不可偷盗，不可做假见证陷害人，不可贪婪”</a:t>
            </a:r>
            <a:r>
              <a:rPr lang="zh-CN" altLang="en-US" dirty="0" smtClean="0"/>
              <a:t>。</a:t>
            </a:r>
            <a:endParaRPr lang="en-US" altLang="zh-CN" dirty="0" smtClean="0"/>
          </a:p>
          <a:p>
            <a:endParaRPr lang="en-US" dirty="0" smtClean="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重复宣告</a:t>
            </a:r>
            <a:endParaRPr lang="en-US" altLang="zh-CN" b="1" dirty="0" smtClean="0">
              <a:latin typeface="微软雅黑" pitchFamily="34" charset="-122"/>
              <a:ea typeface="微软雅黑" pitchFamily="34" charset="-122"/>
            </a:endParaRPr>
          </a:p>
          <a:p>
            <a:r>
              <a:rPr lang="zh-CN" altLang="en-US" dirty="0" smtClean="0"/>
              <a:t>在利未记</a:t>
            </a:r>
            <a:r>
              <a:rPr lang="en-US" dirty="0" smtClean="0"/>
              <a:t>19</a:t>
            </a:r>
            <a:r>
              <a:rPr lang="zh-CN" altLang="en-US" dirty="0" smtClean="0"/>
              <a:t>：</a:t>
            </a:r>
            <a:r>
              <a:rPr lang="en-US" dirty="0" smtClean="0"/>
              <a:t>2</a:t>
            </a:r>
            <a:r>
              <a:rPr lang="zh-CN" altLang="en-US" dirty="0" smtClean="0"/>
              <a:t>节，神重申了十诫。</a:t>
            </a:r>
            <a:endParaRPr lang="en-US" altLang="zh-CN" dirty="0" smtClean="0"/>
          </a:p>
          <a:p>
            <a:r>
              <a:rPr lang="zh-CN" altLang="en-US" dirty="0" smtClean="0"/>
              <a:t>“</a:t>
            </a:r>
            <a:r>
              <a:rPr lang="zh-CN" altLang="en-US" b="1" dirty="0" smtClean="0"/>
              <a:t>你要晓谕以色列会众，你们要圣洁，因我是圣洁的”</a:t>
            </a:r>
            <a:r>
              <a:rPr lang="zh-CN" altLang="en-US" dirty="0" smtClean="0"/>
              <a:t>。</a:t>
            </a:r>
            <a:endParaRPr lang="en-US" dirty="0" smtClean="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fontScale="92500" lnSpcReduction="10000"/>
          </a:bodyPr>
          <a:lstStyle/>
          <a:p>
            <a:pPr>
              <a:buNone/>
            </a:pPr>
            <a:r>
              <a:rPr lang="zh-CN" altLang="en-US" b="1" dirty="0" smtClean="0">
                <a:latin typeface="微软雅黑" pitchFamily="34" charset="-122"/>
                <a:ea typeface="微软雅黑" pitchFamily="34" charset="-122"/>
              </a:rPr>
              <a:t>圣洁品格的两大表现：</a:t>
            </a:r>
            <a:endParaRPr lang="en-US" altLang="zh-CN" b="1" dirty="0" smtClean="0">
              <a:latin typeface="微软雅黑" pitchFamily="34" charset="-122"/>
              <a:ea typeface="微软雅黑" pitchFamily="34" charset="-122"/>
            </a:endParaRPr>
          </a:p>
          <a:p>
            <a:r>
              <a:rPr lang="zh-CN" altLang="en-US" dirty="0" smtClean="0"/>
              <a:t>神</a:t>
            </a:r>
            <a:r>
              <a:rPr lang="zh-CN" altLang="en-US" dirty="0" smtClean="0"/>
              <a:t>明确规定</a:t>
            </a:r>
            <a:r>
              <a:rPr lang="zh-CN" altLang="en-US" dirty="0" smtClean="0"/>
              <a:t>了</a:t>
            </a:r>
            <a:r>
              <a:rPr lang="zh-CN" altLang="en-US" dirty="0" smtClean="0"/>
              <a:t>要他的子民活出</a:t>
            </a:r>
            <a:r>
              <a:rPr lang="zh-CN" altLang="en-US" dirty="0" smtClean="0"/>
              <a:t>两</a:t>
            </a:r>
            <a:r>
              <a:rPr lang="zh-CN" altLang="en-US" dirty="0" smtClean="0"/>
              <a:t>大</a:t>
            </a:r>
            <a:r>
              <a:rPr lang="zh-CN" altLang="en-US" dirty="0" smtClean="0"/>
              <a:t>要求。</a:t>
            </a:r>
            <a:endParaRPr lang="en-US" altLang="zh-CN" dirty="0" smtClean="0"/>
          </a:p>
          <a:p>
            <a:r>
              <a:rPr lang="zh-CN" altLang="en-US" dirty="0" smtClean="0"/>
              <a:t>第一个表现</a:t>
            </a:r>
            <a:r>
              <a:rPr lang="zh-CN" altLang="en-US" dirty="0" smtClean="0"/>
              <a:t>是</a:t>
            </a:r>
            <a:r>
              <a:rPr lang="zh-CN" altLang="en-US" u="sng" dirty="0" smtClean="0"/>
              <a:t>称义</a:t>
            </a:r>
            <a:r>
              <a:rPr lang="zh-CN" altLang="en-US" dirty="0" smtClean="0"/>
              <a:t>（利未记</a:t>
            </a:r>
            <a:r>
              <a:rPr lang="en-US" altLang="zh-CN" dirty="0" smtClean="0"/>
              <a:t>19</a:t>
            </a:r>
            <a:r>
              <a:rPr lang="zh-CN" altLang="en-US" dirty="0" smtClean="0"/>
              <a:t>：</a:t>
            </a:r>
            <a:r>
              <a:rPr lang="en-US" altLang="zh-CN" dirty="0" smtClean="0"/>
              <a:t>15-16</a:t>
            </a:r>
            <a:r>
              <a:rPr lang="zh-CN" altLang="en-US" dirty="0" smtClean="0"/>
              <a:t>）</a:t>
            </a:r>
            <a:endParaRPr lang="en-US" altLang="zh-CN" dirty="0" smtClean="0"/>
          </a:p>
          <a:p>
            <a:r>
              <a:rPr lang="zh-CN" altLang="en-US" b="1" dirty="0" smtClean="0">
                <a:latin typeface="华文仿宋" pitchFamily="2" charset="-122"/>
                <a:ea typeface="华文仿宋" pitchFamily="2" charset="-122"/>
              </a:rPr>
              <a:t>“</a:t>
            </a:r>
            <a:r>
              <a:rPr lang="en-US" b="1" dirty="0" err="1" smtClean="0">
                <a:latin typeface="华文仿宋" pitchFamily="2" charset="-122"/>
                <a:ea typeface="华文仿宋" pitchFamily="2" charset="-122"/>
              </a:rPr>
              <a:t>你们施行审判</a:t>
            </a:r>
            <a:r>
              <a:rPr lang="en-US" b="1" dirty="0" err="1" smtClean="0">
                <a:latin typeface="华文仿宋" pitchFamily="2" charset="-122"/>
                <a:ea typeface="华文仿宋" pitchFamily="2" charset="-122"/>
              </a:rPr>
              <a:t>，不可行不义，不可偏护穷人，也不可重看有势力的人，只要按着</a:t>
            </a:r>
            <a:r>
              <a:rPr lang="en-US" b="1" u="sng" dirty="0" err="1" smtClean="0">
                <a:latin typeface="华文仿宋" pitchFamily="2" charset="-122"/>
                <a:ea typeface="华文仿宋" pitchFamily="2" charset="-122"/>
              </a:rPr>
              <a:t>公义</a:t>
            </a:r>
            <a:r>
              <a:rPr lang="en-US" b="1" dirty="0" err="1" smtClean="0">
                <a:latin typeface="华文仿宋" pitchFamily="2" charset="-122"/>
                <a:ea typeface="华文仿宋" pitchFamily="2" charset="-122"/>
              </a:rPr>
              <a:t>审判你的邻舍</a:t>
            </a:r>
            <a:r>
              <a:rPr lang="en-US" b="1" dirty="0" smtClean="0">
                <a:latin typeface="华文仿宋" pitchFamily="2" charset="-122"/>
                <a:ea typeface="华文仿宋" pitchFamily="2" charset="-122"/>
              </a:rPr>
              <a:t>。</a:t>
            </a:r>
            <a:r>
              <a:rPr lang="zh-CN" altLang="en-US" b="1" dirty="0" smtClean="0">
                <a:latin typeface="华文仿宋" pitchFamily="2" charset="-122"/>
                <a:ea typeface="华文仿宋" pitchFamily="2" charset="-122"/>
              </a:rPr>
              <a:t>”</a:t>
            </a:r>
            <a:endParaRPr lang="en-US" altLang="zh-CN" b="1" dirty="0" smtClean="0">
              <a:latin typeface="华文仿宋" pitchFamily="2" charset="-122"/>
              <a:ea typeface="华文仿宋" pitchFamily="2" charset="-122"/>
            </a:endParaRPr>
          </a:p>
          <a:p>
            <a:r>
              <a:rPr lang="zh-CN" altLang="en-US" dirty="0" smtClean="0">
                <a:latin typeface="华文仿宋" pitchFamily="2" charset="-122"/>
                <a:ea typeface="华文仿宋" pitchFamily="2" charset="-122"/>
              </a:rPr>
              <a:t>第二个表现</a:t>
            </a:r>
            <a:r>
              <a:rPr lang="zh-CN" altLang="en-US" dirty="0" smtClean="0">
                <a:latin typeface="华文仿宋" pitchFamily="2" charset="-122"/>
                <a:ea typeface="华文仿宋" pitchFamily="2" charset="-122"/>
              </a:rPr>
              <a:t>是</a:t>
            </a:r>
            <a:r>
              <a:rPr lang="zh-CN" altLang="en-US" u="sng" dirty="0" smtClean="0">
                <a:latin typeface="华文仿宋" pitchFamily="2" charset="-122"/>
                <a:ea typeface="华文仿宋" pitchFamily="2" charset="-122"/>
              </a:rPr>
              <a:t>爱</a:t>
            </a:r>
            <a:r>
              <a:rPr lang="zh-CN" altLang="en-US" dirty="0" smtClean="0">
                <a:latin typeface="华文仿宋" pitchFamily="2" charset="-122"/>
                <a:ea typeface="华文仿宋" pitchFamily="2" charset="-122"/>
              </a:rPr>
              <a:t>（利未记</a:t>
            </a:r>
            <a:r>
              <a:rPr lang="en-US" altLang="zh-CN" dirty="0" smtClean="0">
                <a:latin typeface="华文仿宋" pitchFamily="2" charset="-122"/>
                <a:ea typeface="华文仿宋" pitchFamily="2" charset="-122"/>
              </a:rPr>
              <a:t>19</a:t>
            </a:r>
            <a:r>
              <a:rPr lang="zh-CN" altLang="en-US" dirty="0" smtClean="0">
                <a:latin typeface="华文仿宋" pitchFamily="2" charset="-122"/>
                <a:ea typeface="华文仿宋" pitchFamily="2" charset="-122"/>
              </a:rPr>
              <a:t>：</a:t>
            </a:r>
            <a:r>
              <a:rPr lang="en-US" altLang="zh-CN" dirty="0" smtClean="0">
                <a:latin typeface="华文仿宋" pitchFamily="2" charset="-122"/>
                <a:ea typeface="华文仿宋" pitchFamily="2" charset="-122"/>
              </a:rPr>
              <a:t>17-18</a:t>
            </a:r>
            <a:r>
              <a:rPr lang="zh-CN" altLang="en-US" dirty="0" smtClean="0">
                <a:latin typeface="华文仿宋" pitchFamily="2" charset="-122"/>
                <a:ea typeface="华文仿宋" pitchFamily="2" charset="-122"/>
              </a:rPr>
              <a:t>）</a:t>
            </a:r>
            <a:endParaRPr lang="en-US" altLang="zh-CN" dirty="0" smtClean="0">
              <a:latin typeface="华文仿宋" pitchFamily="2" charset="-122"/>
              <a:ea typeface="华文仿宋" pitchFamily="2" charset="-122"/>
            </a:endParaRPr>
          </a:p>
          <a:p>
            <a:r>
              <a:rPr lang="zh-CN" altLang="en-US" b="1" dirty="0" smtClean="0"/>
              <a:t>“不可</a:t>
            </a:r>
            <a:r>
              <a:rPr lang="zh-CN" altLang="en-US" b="1" dirty="0" smtClean="0"/>
              <a:t>心里恨你的弟兄；总要指摘你的邻舍，免得因他担罪。不可报仇，也不可埋怨你本国的子民，却要</a:t>
            </a:r>
            <a:r>
              <a:rPr lang="zh-CN" altLang="en-US" b="1" u="sng" dirty="0" smtClean="0"/>
              <a:t>爱</a:t>
            </a:r>
            <a:r>
              <a:rPr lang="zh-CN" altLang="en-US" b="1" dirty="0" smtClean="0"/>
              <a:t>人如己。我是</a:t>
            </a:r>
            <a:r>
              <a:rPr lang="zh-CN" altLang="en-US" b="1" dirty="0" smtClean="0"/>
              <a:t>耶和华。”</a:t>
            </a:r>
            <a:endParaRPr lang="en-US" dirty="0" smtClean="0"/>
          </a:p>
          <a:p>
            <a:endParaRPr lang="en-US" dirty="0">
              <a:latin typeface="华文仿宋" pitchFamily="2" charset="-122"/>
              <a:ea typeface="华文仿宋" pitchFamily="2" charset="-122"/>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以色列如何能成为圣洁</a:t>
            </a:r>
            <a:endParaRPr lang="en-US" altLang="zh-CN" b="1" dirty="0" smtClean="0">
              <a:latin typeface="微软雅黑" pitchFamily="34" charset="-122"/>
              <a:ea typeface="微软雅黑" pitchFamily="34" charset="-122"/>
            </a:endParaRPr>
          </a:p>
          <a:p>
            <a:r>
              <a:rPr lang="zh-CN" altLang="en-US" dirty="0" smtClean="0"/>
              <a:t>神如何使以色列成为圣洁的国度，圣洁的国民</a:t>
            </a:r>
            <a:r>
              <a:rPr lang="zh-CN" altLang="en-US" dirty="0" smtClean="0"/>
              <a:t>？</a:t>
            </a:r>
            <a:endParaRPr lang="en-US" altLang="zh-CN" dirty="0" smtClean="0"/>
          </a:p>
          <a:p>
            <a:r>
              <a:rPr lang="zh-CN" altLang="en-US" dirty="0" smtClean="0"/>
              <a:t>神</a:t>
            </a:r>
            <a:r>
              <a:rPr lang="zh-CN" altLang="en-US" dirty="0" smtClean="0"/>
              <a:t>要以色列人活</a:t>
            </a:r>
            <a:r>
              <a:rPr lang="zh-CN" altLang="en-US" dirty="0" smtClean="0"/>
              <a:t>出</a:t>
            </a:r>
            <a:r>
              <a:rPr lang="en-US" altLang="zh-CN" dirty="0" smtClean="0"/>
              <a:t>________</a:t>
            </a:r>
            <a:r>
              <a:rPr lang="zh-CN" altLang="en-US" dirty="0" smtClean="0"/>
              <a:t>的</a:t>
            </a:r>
            <a:r>
              <a:rPr lang="zh-CN" altLang="en-US" dirty="0" smtClean="0"/>
              <a:t>生活，敬拜独一真神，守安息日，不杀人，不奸淫，爱他人，以彰显圣洁神的</a:t>
            </a:r>
            <a:r>
              <a:rPr lang="zh-CN" altLang="en-US" dirty="0" smtClean="0"/>
              <a:t>特质。</a:t>
            </a:r>
            <a:endParaRPr lang="en-US" altLang="zh-CN" dirty="0" smtClean="0"/>
          </a:p>
          <a:p>
            <a:r>
              <a:rPr lang="zh-CN" altLang="en-US" dirty="0" smtClean="0"/>
              <a:t>当耶稣来到世上就是要彰显神</a:t>
            </a:r>
            <a:r>
              <a:rPr lang="zh-CN" altLang="en-US" dirty="0" smtClean="0"/>
              <a:t>的</a:t>
            </a:r>
            <a:r>
              <a:rPr lang="en-US" altLang="zh-CN" dirty="0" smtClean="0"/>
              <a:t>________</a:t>
            </a:r>
            <a:r>
              <a:rPr lang="zh-CN" altLang="en-US" dirty="0" smtClean="0"/>
              <a:t>，</a:t>
            </a:r>
            <a:r>
              <a:rPr lang="zh-CN" altLang="en-US" dirty="0" smtClean="0"/>
              <a:t>表彰</a:t>
            </a:r>
            <a:r>
              <a:rPr lang="zh-CN" altLang="en-US" dirty="0" smtClean="0"/>
              <a:t>出神圣洁的性情究竟是怎样的。</a:t>
            </a:r>
            <a:endParaRPr lang="en-US" altLang="zh-CN" dirty="0" smtClean="0"/>
          </a:p>
          <a:p>
            <a:r>
              <a:rPr lang="zh-CN" altLang="en-US" dirty="0" smtClean="0"/>
              <a:t>基督</a:t>
            </a:r>
            <a:r>
              <a:rPr lang="zh-CN" altLang="en-US" dirty="0" smtClean="0"/>
              <a:t>藉着</a:t>
            </a:r>
            <a:r>
              <a:rPr lang="en-US" altLang="zh-CN" dirty="0" smtClean="0"/>
              <a:t>_______</a:t>
            </a:r>
            <a:r>
              <a:rPr lang="zh-CN" altLang="en-US" dirty="0" smtClean="0"/>
              <a:t>的</a:t>
            </a:r>
            <a:r>
              <a:rPr lang="zh-CN" altLang="en-US" dirty="0" smtClean="0"/>
              <a:t>生活</a:t>
            </a:r>
            <a:r>
              <a:rPr lang="zh-CN" altLang="en-US" dirty="0" smtClean="0"/>
              <a:t>，</a:t>
            </a:r>
            <a:r>
              <a:rPr lang="en-US" altLang="zh-CN" dirty="0" smtClean="0"/>
              <a:t>_______</a:t>
            </a:r>
            <a:r>
              <a:rPr lang="zh-CN" altLang="en-US" dirty="0" smtClean="0"/>
              <a:t>的</a:t>
            </a:r>
            <a:r>
              <a:rPr lang="zh-CN" altLang="en-US" dirty="0" smtClean="0"/>
              <a:t>行动</a:t>
            </a:r>
            <a:r>
              <a:rPr lang="zh-CN" altLang="en-US" dirty="0" smtClean="0"/>
              <a:t>，向我们表明了这个圣洁品格的典范。 </a:t>
            </a:r>
            <a:endParaRPr lang="en-US" dirty="0" smtClean="0"/>
          </a:p>
          <a:p>
            <a:endParaRPr lang="en-US" dirty="0" smtClean="0"/>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fontScale="77500" lnSpcReduction="20000"/>
          </a:bodyPr>
          <a:lstStyle/>
          <a:p>
            <a:pPr>
              <a:buNone/>
            </a:pPr>
            <a:r>
              <a:rPr lang="zh-CN" altLang="en-US" b="1" dirty="0" smtClean="0">
                <a:latin typeface="微软雅黑" pitchFamily="34" charset="-122"/>
                <a:ea typeface="微软雅黑" pitchFamily="34" charset="-122"/>
              </a:rPr>
              <a:t>为门徒树立的</a:t>
            </a:r>
            <a:r>
              <a:rPr lang="zh-CN" altLang="en-US" b="1" dirty="0" smtClean="0">
                <a:latin typeface="微软雅黑" pitchFamily="34" charset="-122"/>
                <a:ea typeface="微软雅黑" pitchFamily="34" charset="-122"/>
              </a:rPr>
              <a:t>典范</a:t>
            </a:r>
            <a:endParaRPr lang="en-US" altLang="zh-CN" b="1" dirty="0" smtClean="0">
              <a:latin typeface="微软雅黑" pitchFamily="34" charset="-122"/>
              <a:ea typeface="微软雅黑" pitchFamily="34" charset="-122"/>
            </a:endParaRPr>
          </a:p>
          <a:p>
            <a:r>
              <a:rPr lang="zh-CN" altLang="en-US" dirty="0" smtClean="0"/>
              <a:t>为什么你认为耶稣来是显明圣洁生活的榜样？难道这不也是他想在门徒身上看到的吗</a:t>
            </a:r>
            <a:r>
              <a:rPr lang="zh-CN" altLang="en-US" dirty="0" smtClean="0"/>
              <a:t>？</a:t>
            </a:r>
            <a:endParaRPr lang="en-US" altLang="zh-CN" dirty="0" smtClean="0"/>
          </a:p>
          <a:p>
            <a:r>
              <a:rPr lang="zh-CN" altLang="en-US" dirty="0" smtClean="0"/>
              <a:t>耶稣</a:t>
            </a:r>
            <a:r>
              <a:rPr lang="zh-CN" altLang="en-US" dirty="0" smtClean="0"/>
              <a:t>在</a:t>
            </a:r>
            <a:r>
              <a:rPr lang="zh-CN" altLang="en-US" u="sng" dirty="0" smtClean="0"/>
              <a:t>肉身</a:t>
            </a:r>
            <a:r>
              <a:rPr lang="zh-CN" altLang="en-US" dirty="0" smtClean="0"/>
              <a:t>中活</a:t>
            </a:r>
            <a:r>
              <a:rPr lang="zh-CN" altLang="en-US" dirty="0" smtClean="0"/>
              <a:t>出了圣洁的楷模，叫人能够亲眼看见，神也愿意人能够活出公义和圣洁</a:t>
            </a:r>
            <a:r>
              <a:rPr lang="zh-CN" altLang="en-US" dirty="0" smtClean="0"/>
              <a:t>。</a:t>
            </a:r>
            <a:endParaRPr lang="en-US" altLang="zh-CN" dirty="0" smtClean="0"/>
          </a:p>
          <a:p>
            <a:r>
              <a:rPr lang="zh-CN" altLang="en-US" dirty="0" smtClean="0"/>
              <a:t>神</a:t>
            </a:r>
            <a:r>
              <a:rPr lang="zh-CN" altLang="en-US" dirty="0" smtClean="0"/>
              <a:t>造人既然是要人反映神</a:t>
            </a:r>
            <a:r>
              <a:rPr lang="zh-CN" altLang="en-US" dirty="0" smtClean="0"/>
              <a:t>的</a:t>
            </a:r>
            <a:r>
              <a:rPr lang="en-US" altLang="zh-CN" dirty="0" smtClean="0"/>
              <a:t>______</a:t>
            </a:r>
            <a:r>
              <a:rPr lang="zh-CN" altLang="en-US" dirty="0" smtClean="0"/>
              <a:t>，</a:t>
            </a:r>
            <a:r>
              <a:rPr lang="zh-CN" altLang="en-US" dirty="0" smtClean="0"/>
              <a:t>所以我们要圣洁，因为他是圣洁的（彼前：</a:t>
            </a:r>
            <a:r>
              <a:rPr lang="en-US" dirty="0" smtClean="0"/>
              <a:t>1:15-16</a:t>
            </a:r>
            <a:r>
              <a:rPr lang="zh-CN" altLang="en-US" dirty="0" smtClean="0"/>
              <a:t>）。这就是基督的形象，也是耶稣渴望在门徒生命里所建造的</a:t>
            </a:r>
            <a:r>
              <a:rPr lang="zh-CN" altLang="en-US" dirty="0" smtClean="0"/>
              <a:t>。</a:t>
            </a:r>
            <a:endParaRPr lang="en-US" altLang="zh-CN" dirty="0" smtClean="0"/>
          </a:p>
          <a:p>
            <a:r>
              <a:rPr lang="zh-CN" altLang="en-US" dirty="0" smtClean="0"/>
              <a:t>在接下来三年，耶稣以“肉身”活出</a:t>
            </a:r>
            <a:r>
              <a:rPr lang="zh-CN" altLang="en-US" u="sng" dirty="0" smtClean="0"/>
              <a:t>公义</a:t>
            </a:r>
            <a:r>
              <a:rPr lang="zh-CN" altLang="en-US" dirty="0" smtClean="0"/>
              <a:t>和</a:t>
            </a:r>
            <a:r>
              <a:rPr lang="zh-CN" altLang="en-US" u="sng" dirty="0" smtClean="0"/>
              <a:t>爱</a:t>
            </a:r>
            <a:r>
              <a:rPr lang="zh-CN" altLang="en-US" dirty="0" smtClean="0"/>
              <a:t>，以此来抟造门徒的</a:t>
            </a:r>
            <a:r>
              <a:rPr lang="en-US" altLang="zh-CN" dirty="0" smtClean="0"/>
              <a:t>______</a:t>
            </a:r>
            <a:r>
              <a:rPr lang="zh-CN" altLang="en-US" dirty="0" smtClean="0"/>
              <a:t>，成为</a:t>
            </a:r>
            <a:r>
              <a:rPr lang="zh-CN" altLang="en-US" dirty="0" smtClean="0"/>
              <a:t>门徒效法的榜样</a:t>
            </a:r>
            <a:r>
              <a:rPr lang="zh-CN" altLang="en-US" dirty="0" smtClean="0"/>
              <a:t>。这是如何</a:t>
            </a:r>
            <a:r>
              <a:rPr lang="zh-CN" altLang="en-US" dirty="0" smtClean="0"/>
              <a:t>得以</a:t>
            </a:r>
            <a:r>
              <a:rPr lang="zh-CN" altLang="en-US" dirty="0" smtClean="0"/>
              <a:t>体现的呢？</a:t>
            </a:r>
            <a:endParaRPr lang="en-US" altLang="zh-CN" dirty="0" smtClean="0"/>
          </a:p>
          <a:p>
            <a:r>
              <a:rPr lang="zh-CN" altLang="en-US" dirty="0" smtClean="0"/>
              <a:t>通过</a:t>
            </a:r>
            <a:r>
              <a:rPr lang="zh-CN" altLang="en-US" dirty="0" smtClean="0"/>
              <a:t>建立</a:t>
            </a:r>
            <a:r>
              <a:rPr lang="zh-CN" altLang="en-US" dirty="0" smtClean="0"/>
              <a:t>与个人相交</a:t>
            </a:r>
            <a:r>
              <a:rPr lang="zh-CN" altLang="en-US" dirty="0" smtClean="0"/>
              <a:t>的</a:t>
            </a:r>
            <a:r>
              <a:rPr lang="en-US" altLang="zh-CN" dirty="0" smtClean="0"/>
              <a:t>_______</a:t>
            </a:r>
            <a:r>
              <a:rPr lang="zh-CN" altLang="en-US" dirty="0" smtClean="0"/>
              <a:t>体现的。</a:t>
            </a:r>
            <a:r>
              <a:rPr lang="zh-CN" altLang="en-US" dirty="0" smtClean="0"/>
              <a:t>这就意味着</a:t>
            </a:r>
            <a:r>
              <a:rPr lang="zh-CN" altLang="en-US" dirty="0" smtClean="0"/>
              <a:t>门徒</a:t>
            </a:r>
            <a:r>
              <a:rPr lang="zh-CN" altLang="en-US" dirty="0" smtClean="0"/>
              <a:t>当在公义</a:t>
            </a:r>
            <a:r>
              <a:rPr lang="en-US" dirty="0" smtClean="0"/>
              <a:t>/</a:t>
            </a:r>
            <a:r>
              <a:rPr lang="zh-CN" altLang="en-US" dirty="0" smtClean="0"/>
              <a:t>正直和爱中彼此</a:t>
            </a:r>
            <a:r>
              <a:rPr lang="zh-CN" altLang="en-US" dirty="0" smtClean="0"/>
              <a:t>相交</a:t>
            </a:r>
            <a:r>
              <a:rPr lang="zh-CN" altLang="en-US" dirty="0" smtClean="0"/>
              <a:t>，因</a:t>
            </a:r>
            <a:r>
              <a:rPr lang="zh-CN" altLang="en-US" dirty="0" smtClean="0"/>
              <a:t>这是耶稣所看重的</a:t>
            </a:r>
            <a:r>
              <a:rPr lang="zh-CN" altLang="en-US" dirty="0" smtClean="0"/>
              <a:t>。</a:t>
            </a:r>
            <a:endParaRPr lang="en-US"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fontScale="85000" lnSpcReduction="20000"/>
          </a:bodyPr>
          <a:lstStyle/>
          <a:p>
            <a:r>
              <a:rPr lang="zh-CN" altLang="en-US" dirty="0" smtClean="0"/>
              <a:t>如果初期门徒就需要具有美好的品格，这意味着任何世代的信徒都必须有属神的品格。耶稣愿意我们的生命里有属神的品格。这对我们今天有什么意义呢？</a:t>
            </a:r>
            <a:endParaRPr lang="en-US" altLang="zh-CN" dirty="0" smtClean="0"/>
          </a:p>
          <a:p>
            <a:r>
              <a:rPr lang="zh-CN" altLang="en-US" dirty="0" smtClean="0"/>
              <a:t>今天我们的问题是；“我们有没有在亲近中与神同行，得着他的品格？</a:t>
            </a:r>
            <a:endParaRPr lang="en-US" altLang="zh-CN" dirty="0" smtClean="0"/>
          </a:p>
          <a:p>
            <a:r>
              <a:rPr lang="zh-CN" altLang="en-US" dirty="0" smtClean="0"/>
              <a:t>我们愿意和他一样圣洁吗？我们是否饥渴慕义？我们是否从公义的心里生出公义的行为？心里充满的，口里就说出来。</a:t>
            </a:r>
            <a:endParaRPr lang="en-US" altLang="zh-CN" dirty="0" smtClean="0"/>
          </a:p>
          <a:p>
            <a:r>
              <a:rPr lang="zh-CN" altLang="en-US" dirty="0" smtClean="0"/>
              <a:t>在我们与人的关系里是否显明无条件地服侍他人的爱？</a:t>
            </a:r>
            <a:endParaRPr lang="en-US" altLang="zh-CN" dirty="0" smtClean="0"/>
          </a:p>
          <a:p>
            <a:r>
              <a:rPr lang="zh-CN" altLang="en-US" dirty="0" smtClean="0"/>
              <a:t>我们是否显明基督是别人在我们身上看到神？耶稣说“如果我们彼此相爱，别人就看出我们是基督的门徒了”。（约翰福音</a:t>
            </a:r>
            <a:r>
              <a:rPr lang="en-US" dirty="0" smtClean="0"/>
              <a:t>13:35</a:t>
            </a:r>
            <a:r>
              <a:rPr lang="zh-CN" altLang="en-US" dirty="0" smtClean="0"/>
              <a:t>）</a:t>
            </a:r>
            <a:endParaRPr lang="en-US" dirty="0" smtClean="0"/>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与其它生命目标的联系</a:t>
            </a:r>
            <a:endParaRPr lang="en-US" altLang="zh-CN" b="1" dirty="0" smtClean="0">
              <a:latin typeface="微软雅黑" pitchFamily="34" charset="-122"/>
              <a:ea typeface="微软雅黑" pitchFamily="34" charset="-122"/>
            </a:endParaRPr>
          </a:p>
          <a:p>
            <a:r>
              <a:rPr lang="zh-CN" altLang="en-US" dirty="0" smtClean="0"/>
              <a:t>第三个人生目标与前两个</a:t>
            </a:r>
            <a:r>
              <a:rPr lang="zh-CN" altLang="en-US" dirty="0" smtClean="0"/>
              <a:t>密不可分。</a:t>
            </a:r>
            <a:endParaRPr lang="en-US" altLang="zh-CN" dirty="0" smtClean="0"/>
          </a:p>
          <a:p>
            <a:r>
              <a:rPr lang="zh-CN" altLang="en-US" dirty="0" smtClean="0"/>
              <a:t>它</a:t>
            </a:r>
            <a:r>
              <a:rPr lang="zh-CN" altLang="en-US" dirty="0" smtClean="0"/>
              <a:t>是</a:t>
            </a:r>
            <a:r>
              <a:rPr lang="zh-CN" altLang="en-US" dirty="0" smtClean="0"/>
              <a:t>前第一目标，与神亲密关系所产生的结果，与神有亲密的关系，他就能塑造我们的品格</a:t>
            </a:r>
            <a:r>
              <a:rPr lang="zh-CN" altLang="en-US" dirty="0" smtClean="0"/>
              <a:t>。</a:t>
            </a:r>
            <a:endParaRPr lang="en-US" altLang="zh-CN" dirty="0" smtClean="0"/>
          </a:p>
          <a:p>
            <a:r>
              <a:rPr lang="zh-CN" altLang="en-US" dirty="0" smtClean="0"/>
              <a:t>如果</a:t>
            </a:r>
            <a:r>
              <a:rPr lang="zh-CN" altLang="en-US" dirty="0" smtClean="0"/>
              <a:t>我们与基督的关系没有进深，我们就很难反映他的形象。 </a:t>
            </a:r>
            <a:endParaRPr lang="en-US" altLang="zh-CN" dirty="0" smtClean="0"/>
          </a:p>
          <a:p>
            <a:r>
              <a:rPr lang="zh-CN" altLang="en-US" dirty="0" smtClean="0"/>
              <a:t>我们</a:t>
            </a:r>
            <a:r>
              <a:rPr lang="zh-CN" altLang="en-US" dirty="0" smtClean="0"/>
              <a:t>都</a:t>
            </a:r>
            <a:r>
              <a:rPr lang="zh-CN" altLang="en-US" dirty="0" smtClean="0"/>
              <a:t>知道</a:t>
            </a:r>
            <a:r>
              <a:rPr lang="zh-CN" altLang="en-US" dirty="0" smtClean="0"/>
              <a:t>近</a:t>
            </a:r>
            <a:r>
              <a:rPr lang="zh-CN" altLang="en-US" dirty="0" smtClean="0"/>
              <a:t>谁像</a:t>
            </a:r>
            <a:r>
              <a:rPr lang="zh-CN" altLang="en-US" dirty="0" smtClean="0"/>
              <a:t>谁这个道理。培养我们与基督的关系就是学习在我们的生命中反映出他的</a:t>
            </a:r>
            <a:r>
              <a:rPr lang="zh-CN" altLang="en-US" dirty="0" smtClean="0"/>
              <a:t>品格。</a:t>
            </a:r>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normAutofit/>
          </a:bodyPr>
          <a:lstStyle/>
          <a:p>
            <a:r>
              <a:rPr lang="zh-CN" altLang="en-US" dirty="0" smtClean="0"/>
              <a:t>与敬虔的信徒相交也是合乎神心意的一种塑造我们</a:t>
            </a:r>
            <a:r>
              <a:rPr lang="zh-CN" altLang="en-US" dirty="0" smtClean="0"/>
              <a:t>的</a:t>
            </a:r>
            <a:r>
              <a:rPr lang="en-US" altLang="zh-CN" dirty="0" smtClean="0"/>
              <a:t>______</a:t>
            </a:r>
            <a:r>
              <a:rPr lang="zh-CN" altLang="en-US" dirty="0" smtClean="0"/>
              <a:t>途径。他们</a:t>
            </a:r>
            <a:r>
              <a:rPr lang="zh-CN" altLang="en-US" dirty="0" smtClean="0"/>
              <a:t>有可能看到我们看不到的一些我们自身问题，从而帮助我们看到我们需要神的恩典更新改变的地方</a:t>
            </a:r>
            <a:r>
              <a:rPr lang="zh-CN" altLang="en-US" dirty="0" smtClean="0"/>
              <a:t>。</a:t>
            </a:r>
            <a:endParaRPr lang="en-US" altLang="zh-CN" dirty="0" smtClean="0"/>
          </a:p>
          <a:p>
            <a:r>
              <a:rPr lang="zh-CN" altLang="en-US" dirty="0" smtClean="0"/>
              <a:t>小组的亲密关系</a:t>
            </a:r>
            <a:r>
              <a:rPr lang="zh-CN" altLang="en-US" dirty="0" smtClean="0"/>
              <a:t>和信任一旦建立，</a:t>
            </a:r>
            <a:r>
              <a:rPr lang="zh-CN" altLang="en-US" dirty="0" smtClean="0"/>
              <a:t>大家能</a:t>
            </a:r>
            <a:r>
              <a:rPr lang="en-US" altLang="zh-CN" dirty="0" smtClean="0"/>
              <a:t>_________</a:t>
            </a:r>
            <a:r>
              <a:rPr lang="zh-CN" altLang="en-US" dirty="0" smtClean="0"/>
              <a:t>“</a:t>
            </a:r>
            <a:r>
              <a:rPr lang="zh-CN" altLang="en-US" dirty="0" smtClean="0"/>
              <a:t>用爱心说</a:t>
            </a:r>
            <a:r>
              <a:rPr lang="zh-CN" altLang="en-US" dirty="0" smtClean="0"/>
              <a:t>实话”，那么大家就能在</a:t>
            </a:r>
            <a:r>
              <a:rPr lang="zh-CN" altLang="en-US" dirty="0" smtClean="0"/>
              <a:t>基督里凡事长进，（弗</a:t>
            </a:r>
            <a:r>
              <a:rPr lang="en-US" dirty="0" smtClean="0"/>
              <a:t>4:15</a:t>
            </a:r>
            <a:r>
              <a:rPr lang="zh-CN" altLang="en-US" dirty="0" smtClean="0"/>
              <a:t>）</a:t>
            </a:r>
            <a:endParaRPr lang="en-US" altLang="zh-C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神对你生命的旨意是什么</a:t>
            </a:r>
            <a:endParaRPr lang="en-US" dirty="0"/>
          </a:p>
        </p:txBody>
      </p:sp>
      <p:sp>
        <p:nvSpPr>
          <p:cNvPr id="3" name="内容占位符 2"/>
          <p:cNvSpPr>
            <a:spLocks noGrp="1"/>
          </p:cNvSpPr>
          <p:nvPr>
            <p:ph sz="quarter" idx="1"/>
          </p:nvPr>
        </p:nvSpPr>
        <p:spPr/>
        <p:txBody>
          <a:bodyPr/>
          <a:lstStyle/>
          <a:p>
            <a:r>
              <a:rPr lang="zh-CN" altLang="en-US" dirty="0" smtClean="0"/>
              <a:t>但是，如何讨神的喜悦呢？并且如何使他得荣耀呢？下面我们就要仔细来看小目标，或者说是生命的目标。</a:t>
            </a:r>
            <a:endParaRPr lang="en-US" altLang="zh-CN" dirty="0" smtClean="0"/>
          </a:p>
          <a:p>
            <a:r>
              <a:rPr lang="zh-CN" altLang="en-US" dirty="0" smtClean="0"/>
              <a:t>我们看到耶稣自己的生活榜样中有 </a:t>
            </a:r>
            <a:r>
              <a:rPr lang="en-US" altLang="zh-CN" dirty="0" smtClean="0"/>
              <a:t>_________</a:t>
            </a:r>
            <a:r>
              <a:rPr lang="zh-CN" altLang="en-US" dirty="0" smtClean="0"/>
              <a:t>个目标，这些目标他都交给了他的门徒们。</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例子：卫斯理的班会</a:t>
            </a:r>
            <a:endParaRPr lang="en-US" altLang="zh-CN" b="1" dirty="0" smtClean="0">
              <a:latin typeface="微软雅黑" pitchFamily="34" charset="-122"/>
              <a:ea typeface="微软雅黑" pitchFamily="34" charset="-122"/>
            </a:endParaRPr>
          </a:p>
          <a:p>
            <a:r>
              <a:rPr lang="zh-CN" altLang="en-US" dirty="0" smtClean="0"/>
              <a:t>卫斯理</a:t>
            </a:r>
            <a:r>
              <a:rPr lang="zh-CN" altLang="en-US" dirty="0" smtClean="0"/>
              <a:t>的</a:t>
            </a:r>
            <a:r>
              <a:rPr lang="zh-CN" altLang="en-US" dirty="0" smtClean="0"/>
              <a:t>小组遵循了这原则，改变了小组成员的生命</a:t>
            </a:r>
            <a:r>
              <a:rPr lang="zh-CN" altLang="en-US" dirty="0" smtClean="0"/>
              <a:t>。</a:t>
            </a:r>
            <a:endParaRPr lang="en-US" altLang="zh-CN" dirty="0" smtClean="0"/>
          </a:p>
          <a:p>
            <a:r>
              <a:rPr lang="zh-CN" altLang="en-US" dirty="0" smtClean="0"/>
              <a:t>“巡道会（</a:t>
            </a:r>
            <a:r>
              <a:rPr lang="en-US" altLang="zh-CN" dirty="0" smtClean="0"/>
              <a:t>Methodists)</a:t>
            </a:r>
            <a:r>
              <a:rPr lang="zh-CN" altLang="en-US" dirty="0" smtClean="0"/>
              <a:t>和</a:t>
            </a:r>
            <a:r>
              <a:rPr lang="zh-CN" altLang="en-US" dirty="0" smtClean="0"/>
              <a:t>当时的很多宗教团体不同在于，许多教会都在告诉信徒当做</a:t>
            </a:r>
            <a:r>
              <a:rPr lang="zh-CN" altLang="en-US" dirty="0" smtClean="0"/>
              <a:t>什么不当做什么，</a:t>
            </a:r>
            <a:endParaRPr lang="en-US" altLang="zh-CN" dirty="0" smtClean="0"/>
          </a:p>
          <a:p>
            <a:r>
              <a:rPr lang="zh-CN" altLang="en-US" dirty="0" smtClean="0"/>
              <a:t>但是巡道会的成员是在彼此</a:t>
            </a:r>
            <a:r>
              <a:rPr lang="en-US" altLang="zh-CN" dirty="0" smtClean="0"/>
              <a:t>______</a:t>
            </a:r>
            <a:r>
              <a:rPr lang="zh-CN" altLang="en-US" dirty="0" smtClean="0"/>
              <a:t>他们所做的事情。 </a:t>
            </a:r>
            <a:r>
              <a:rPr lang="zh-CN" altLang="en-US" dirty="0" smtClean="0"/>
              <a:t>当聚在一起时，大家便会分享自己最近的经历。 </a:t>
            </a:r>
            <a:endParaRPr lang="en-US" dirty="0" smtClean="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个人</a:t>
            </a:r>
            <a:r>
              <a:rPr lang="zh-CN" altLang="en-US" b="1" dirty="0" smtClean="0">
                <a:latin typeface="微软雅黑" pitchFamily="34" charset="-122"/>
                <a:ea typeface="微软雅黑" pitchFamily="34" charset="-122"/>
              </a:rPr>
              <a:t>的</a:t>
            </a:r>
            <a:r>
              <a:rPr lang="zh-CN" altLang="en-US" b="1" dirty="0" smtClean="0">
                <a:latin typeface="微软雅黑" pitchFamily="34" charset="-122"/>
                <a:ea typeface="微软雅黑" pitchFamily="34" charset="-122"/>
              </a:rPr>
              <a:t>见证</a:t>
            </a:r>
            <a:endParaRPr lang="en-US" altLang="zh-CN" b="1" dirty="0" smtClean="0">
              <a:latin typeface="微软雅黑" pitchFamily="34" charset="-122"/>
              <a:ea typeface="微软雅黑" pitchFamily="34" charset="-122"/>
            </a:endParaRPr>
          </a:p>
          <a:p>
            <a:r>
              <a:rPr lang="zh-CN" altLang="en-US" dirty="0" smtClean="0"/>
              <a:t>妻子</a:t>
            </a:r>
            <a:r>
              <a:rPr lang="zh-CN" altLang="en-US" dirty="0" smtClean="0"/>
              <a:t>和我在小组都经历过“用爱心说实话”的能力</a:t>
            </a:r>
            <a:r>
              <a:rPr lang="zh-CN" altLang="en-US" dirty="0" smtClean="0"/>
              <a:t>。</a:t>
            </a:r>
            <a:endParaRPr lang="en-US" altLang="zh-CN" dirty="0" smtClean="0"/>
          </a:p>
          <a:p>
            <a:r>
              <a:rPr lang="zh-CN" altLang="en-US" dirty="0" smtClean="0"/>
              <a:t>当</a:t>
            </a:r>
            <a:r>
              <a:rPr lang="zh-CN" altLang="en-US" dirty="0" smtClean="0"/>
              <a:t>大家敞开心扉，讲出个人的争战和难处，诸如由于懒得无法坚持读经，祷告，禁食，诱惑，家庭问题，小组一起为这些需要祷告，我们他们生命和习惯模式，在一周内就会发生变化。</a:t>
            </a:r>
            <a:endParaRPr lang="en-US" dirty="0" smtClean="0"/>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关系的</a:t>
            </a:r>
            <a:r>
              <a:rPr lang="zh-CN" altLang="en-US" b="1" dirty="0" smtClean="0">
                <a:latin typeface="微软雅黑" pitchFamily="34" charset="-122"/>
                <a:ea typeface="微软雅黑" pitchFamily="34" charset="-122"/>
              </a:rPr>
              <a:t>能力</a:t>
            </a:r>
            <a:endParaRPr lang="en-US" altLang="zh-CN" b="1" dirty="0" smtClean="0">
              <a:latin typeface="微软雅黑" pitchFamily="34" charset="-122"/>
              <a:ea typeface="微软雅黑" pitchFamily="34" charset="-122"/>
            </a:endParaRPr>
          </a:p>
          <a:p>
            <a:r>
              <a:rPr lang="zh-CN" altLang="en-US" dirty="0" smtClean="0"/>
              <a:t>我们交往的对象，神和其他信徒很大程度上决定了我们的内在和外在品格。</a:t>
            </a:r>
            <a:endParaRPr lang="en-US" dirty="0" smtClean="0"/>
          </a:p>
          <a:p>
            <a:pPr>
              <a:buNone/>
            </a:pPr>
            <a:r>
              <a:rPr lang="en-US" dirty="0" smtClean="0"/>
              <a:t> </a:t>
            </a:r>
            <a:endParaRPr lang="en-US" dirty="0" smtClean="0"/>
          </a:p>
          <a:p>
            <a:pPr>
              <a:buNone/>
            </a:pPr>
            <a:r>
              <a:rPr lang="zh-CN" altLang="en-US" dirty="0" smtClean="0"/>
              <a:t>   与</a:t>
            </a:r>
            <a:r>
              <a:rPr lang="zh-CN" altLang="en-US" dirty="0" smtClean="0"/>
              <a:t>耶稣的</a:t>
            </a:r>
            <a:r>
              <a:rPr lang="zh-CN" altLang="en-US" dirty="0" smtClean="0"/>
              <a:t>关系              </a:t>
            </a:r>
            <a:r>
              <a:rPr lang="en-US" dirty="0" smtClean="0"/>
              <a:t>	</a:t>
            </a:r>
            <a:r>
              <a:rPr lang="zh-CN" altLang="en-US" dirty="0" smtClean="0"/>
              <a:t>属神的品格</a:t>
            </a:r>
            <a:endParaRPr lang="en-US" dirty="0" smtClean="0"/>
          </a:p>
          <a:p>
            <a:pPr>
              <a:buNone/>
            </a:pPr>
            <a:r>
              <a:rPr lang="en-US" dirty="0" smtClean="0"/>
              <a:t> </a:t>
            </a:r>
          </a:p>
          <a:p>
            <a:pPr>
              <a:buNone/>
            </a:pPr>
            <a:r>
              <a:rPr lang="en-US" dirty="0" smtClean="0"/>
              <a:t/>
            </a:r>
            <a:br>
              <a:rPr lang="en-US" dirty="0" smtClean="0"/>
            </a:br>
            <a:r>
              <a:rPr lang="zh-CN" altLang="en-US" dirty="0" smtClean="0"/>
              <a:t>与门徒的关系</a:t>
            </a:r>
            <a:endParaRPr lang="en-US" dirty="0" smtClean="0"/>
          </a:p>
          <a:p>
            <a:endParaRPr lang="en-US" dirty="0" smtClean="0"/>
          </a:p>
          <a:p>
            <a:pPr>
              <a:buNone/>
            </a:pPr>
            <a:endParaRPr lang="en-US" dirty="0"/>
          </a:p>
        </p:txBody>
      </p:sp>
      <p:cxnSp>
        <p:nvCxnSpPr>
          <p:cNvPr id="7" name="直接箭头连接符 6"/>
          <p:cNvCxnSpPr/>
          <p:nvPr/>
        </p:nvCxnSpPr>
        <p:spPr>
          <a:xfrm>
            <a:off x="3352800" y="3886200"/>
            <a:ext cx="1752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2057400" y="4191000"/>
            <a:ext cx="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3352800" y="4191000"/>
            <a:ext cx="21336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#3</a:t>
            </a:r>
            <a:r>
              <a:rPr lang="zh-CN" altLang="en-US" dirty="0" smtClean="0">
                <a:latin typeface="微软雅黑" pitchFamily="34" charset="-122"/>
                <a:ea typeface="微软雅黑" pitchFamily="34" charset="-122"/>
              </a:rPr>
              <a:t>：属神的品格</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分享的一些例子</a:t>
            </a:r>
            <a:endParaRPr lang="en-US" altLang="zh-CN" b="1" dirty="0" smtClean="0">
              <a:latin typeface="微软雅黑" pitchFamily="34" charset="-122"/>
              <a:ea typeface="微软雅黑" pitchFamily="34" charset="-122"/>
            </a:endParaRPr>
          </a:p>
          <a:p>
            <a:r>
              <a:rPr lang="zh-CN" altLang="en-US" dirty="0" smtClean="0"/>
              <a:t>在得克萨斯州的一群基督徒的执行总管，每周都参与到门徒小组中：他是一个大公司的主管，要对很多员工的薪水负责。</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latin typeface="微软雅黑" pitchFamily="34" charset="-122"/>
              <a:ea typeface="微软雅黑" pitchFamily="34" charset="-122"/>
            </a:endParaRPr>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耶稣的模式</a:t>
            </a:r>
            <a:endParaRPr lang="en-US" altLang="zh-CN" b="1" dirty="0" smtClean="0">
              <a:latin typeface="微软雅黑" pitchFamily="34" charset="-122"/>
              <a:ea typeface="微软雅黑" pitchFamily="34" charset="-122"/>
            </a:endParaRPr>
          </a:p>
          <a:p>
            <a:r>
              <a:rPr lang="zh-CN" altLang="en-US" dirty="0" smtClean="0"/>
              <a:t>如果耶稣通过他的性情描画出神是怎样的，</a:t>
            </a:r>
            <a:r>
              <a:rPr lang="zh-CN" altLang="en-US" dirty="0" smtClean="0"/>
              <a:t>他</a:t>
            </a:r>
            <a:r>
              <a:rPr lang="zh-CN" altLang="en-US" dirty="0" smtClean="0"/>
              <a:t>也向我们显明神的</a:t>
            </a:r>
            <a:r>
              <a:rPr lang="en-US" altLang="zh-CN" dirty="0" smtClean="0"/>
              <a:t>____________</a:t>
            </a:r>
            <a:r>
              <a:rPr lang="zh-CN" altLang="en-US" dirty="0" smtClean="0"/>
              <a:t>是怎样的。</a:t>
            </a:r>
            <a:endParaRPr lang="en-US" altLang="zh-CN" dirty="0" smtClean="0"/>
          </a:p>
          <a:p>
            <a:r>
              <a:rPr lang="zh-CN" altLang="en-US" dirty="0" smtClean="0"/>
              <a:t>耶稣</a:t>
            </a:r>
            <a:r>
              <a:rPr lang="zh-CN" altLang="en-US" dirty="0" smtClean="0"/>
              <a:t>示范了照着神形象所造的人当活出的样式，我们也当如此活</a:t>
            </a:r>
            <a:r>
              <a:rPr lang="zh-CN" altLang="en-US" dirty="0" smtClean="0"/>
              <a:t>。</a:t>
            </a:r>
            <a:endParaRPr lang="en-US" dirty="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r>
              <a:rPr lang="zh-CN" altLang="en-US" dirty="0" smtClean="0"/>
              <a:t>人是</a:t>
            </a:r>
            <a:r>
              <a:rPr lang="zh-CN" altLang="en-US" dirty="0" smtClean="0"/>
              <a:t>照着神的形象造的，有能力应用心思考</a:t>
            </a:r>
            <a:r>
              <a:rPr lang="zh-CN" altLang="en-US" dirty="0" smtClean="0"/>
              <a:t>。</a:t>
            </a:r>
            <a:endParaRPr lang="en-US" altLang="zh-CN" dirty="0" smtClean="0"/>
          </a:p>
          <a:p>
            <a:r>
              <a:rPr lang="zh-CN" altLang="en-US" dirty="0" smtClean="0"/>
              <a:t>你有没有注意到，</a:t>
            </a:r>
            <a:r>
              <a:rPr lang="zh-CN" altLang="en-US" dirty="0" smtClean="0"/>
              <a:t>在</a:t>
            </a:r>
            <a:r>
              <a:rPr lang="zh-CN" altLang="en-US" dirty="0" smtClean="0"/>
              <a:t>创世记</a:t>
            </a:r>
            <a:r>
              <a:rPr lang="en-US" dirty="0" smtClean="0"/>
              <a:t>1</a:t>
            </a:r>
            <a:r>
              <a:rPr lang="zh-CN" altLang="en-US" dirty="0" smtClean="0"/>
              <a:t>：</a:t>
            </a:r>
            <a:r>
              <a:rPr lang="en-US" dirty="0" smtClean="0"/>
              <a:t>26-30 </a:t>
            </a:r>
            <a:r>
              <a:rPr lang="zh-CN" altLang="en-US" dirty="0" smtClean="0"/>
              <a:t>当神与亚当交谈时，他是对他们</a:t>
            </a:r>
            <a:r>
              <a:rPr lang="zh-CN" altLang="en-US" dirty="0" smtClean="0"/>
              <a:t>的</a:t>
            </a:r>
            <a:r>
              <a:rPr lang="en-US" altLang="zh-CN" dirty="0" smtClean="0"/>
              <a:t>______</a:t>
            </a:r>
            <a:r>
              <a:rPr lang="zh-CN" altLang="en-US" dirty="0" smtClean="0"/>
              <a:t>讲话。</a:t>
            </a:r>
            <a:endParaRPr lang="en-US" altLang="zh-CN" dirty="0" smtClean="0"/>
          </a:p>
          <a:p>
            <a:r>
              <a:rPr lang="zh-CN" altLang="en-US" dirty="0" smtClean="0"/>
              <a:t>当神</a:t>
            </a:r>
            <a:r>
              <a:rPr lang="zh-CN" altLang="en-US" dirty="0" smtClean="0"/>
              <a:t>对</a:t>
            </a:r>
            <a:r>
              <a:rPr lang="zh-CN" altLang="en-US" dirty="0" smtClean="0"/>
              <a:t>亚当说话时，他期盼对方</a:t>
            </a:r>
            <a:r>
              <a:rPr lang="zh-CN" altLang="en-US" dirty="0" smtClean="0"/>
              <a:t>能明白。 </a:t>
            </a:r>
            <a:endParaRPr lang="en-US" altLang="zh-CN" dirty="0" smtClean="0"/>
          </a:p>
          <a:p>
            <a:r>
              <a:rPr lang="zh-CN" altLang="en-US" dirty="0" smtClean="0"/>
              <a:t>说话是</a:t>
            </a:r>
            <a:r>
              <a:rPr lang="zh-CN" altLang="en-US" dirty="0" smtClean="0"/>
              <a:t>基于一种假定，假定</a:t>
            </a:r>
            <a:r>
              <a:rPr lang="en-US" altLang="zh-CN" dirty="0" smtClean="0"/>
              <a:t>______</a:t>
            </a:r>
            <a:r>
              <a:rPr lang="zh-CN" altLang="en-US" dirty="0" smtClean="0"/>
              <a:t>都能思考 。</a:t>
            </a:r>
            <a:endParaRPr lang="en-US" dirty="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这点</a:t>
            </a:r>
            <a:r>
              <a:rPr lang="zh-CN" altLang="en-US" b="1" dirty="0" smtClean="0">
                <a:latin typeface="微软雅黑" pitchFamily="34" charset="-122"/>
                <a:ea typeface="微软雅黑" pitchFamily="34" charset="-122"/>
              </a:rPr>
              <a:t>对门徒</a:t>
            </a:r>
            <a:r>
              <a:rPr lang="zh-CN" altLang="en-US" b="1" dirty="0" smtClean="0">
                <a:latin typeface="微软雅黑" pitchFamily="34" charset="-122"/>
                <a:ea typeface="微软雅黑" pitchFamily="34" charset="-122"/>
              </a:rPr>
              <a:t>有什么启发</a:t>
            </a:r>
            <a:r>
              <a:rPr lang="zh-CN" altLang="en-US" b="1" dirty="0" smtClean="0">
                <a:latin typeface="微软雅黑" pitchFamily="34" charset="-122"/>
                <a:ea typeface="微软雅黑" pitchFamily="34" charset="-122"/>
              </a:rPr>
              <a:t>？</a:t>
            </a:r>
            <a:endParaRPr lang="en-US" altLang="zh-CN" b="1" dirty="0" smtClean="0">
              <a:latin typeface="微软雅黑" pitchFamily="34" charset="-122"/>
              <a:ea typeface="微软雅黑" pitchFamily="34" charset="-122"/>
            </a:endParaRPr>
          </a:p>
          <a:p>
            <a:r>
              <a:rPr lang="zh-CN" altLang="en-US" dirty="0" smtClean="0"/>
              <a:t>我们</a:t>
            </a:r>
            <a:r>
              <a:rPr lang="zh-CN" altLang="en-US" dirty="0" smtClean="0"/>
              <a:t>也当用心思考来认识神，与</a:t>
            </a:r>
            <a:r>
              <a:rPr lang="zh-CN" altLang="en-US" dirty="0" smtClean="0"/>
              <a:t>他</a:t>
            </a:r>
            <a:r>
              <a:rPr lang="zh-CN" altLang="en-US" dirty="0" smtClean="0"/>
              <a:t>建立一种</a:t>
            </a:r>
            <a:r>
              <a:rPr lang="zh-CN" altLang="en-US" dirty="0" smtClean="0"/>
              <a:t>关系。</a:t>
            </a:r>
            <a:endParaRPr lang="en-US" altLang="zh-CN" dirty="0" smtClean="0"/>
          </a:p>
          <a:p>
            <a:r>
              <a:rPr lang="zh-CN" altLang="en-US" dirty="0" smtClean="0"/>
              <a:t>这也意味着</a:t>
            </a:r>
            <a:r>
              <a:rPr lang="zh-CN" altLang="en-US" dirty="0" smtClean="0"/>
              <a:t>用我们的心思来与其</a:t>
            </a:r>
            <a:r>
              <a:rPr lang="zh-CN" altLang="en-US" dirty="0" smtClean="0"/>
              <a:t>他</a:t>
            </a:r>
            <a:r>
              <a:rPr lang="zh-CN" altLang="en-US" dirty="0" smtClean="0"/>
              <a:t>信徒</a:t>
            </a:r>
            <a:r>
              <a:rPr lang="zh-CN" altLang="en-US" dirty="0" smtClean="0"/>
              <a:t>建立关系</a:t>
            </a:r>
            <a:r>
              <a:rPr lang="zh-CN" altLang="en-US" dirty="0" smtClean="0"/>
              <a:t>，这个则通过彼此交流来建立。</a:t>
            </a:r>
            <a:endParaRPr lang="en-US" altLang="zh-CN" dirty="0" smtClean="0"/>
          </a:p>
          <a:p>
            <a:r>
              <a:rPr lang="zh-CN" altLang="en-US" dirty="0" smtClean="0"/>
              <a:t>没有</a:t>
            </a:r>
            <a:r>
              <a:rPr lang="zh-CN" altLang="en-US" dirty="0" smtClean="0"/>
              <a:t>思想，就</a:t>
            </a:r>
            <a:r>
              <a:rPr lang="zh-CN" altLang="en-US" dirty="0" smtClean="0"/>
              <a:t>没有</a:t>
            </a:r>
            <a:r>
              <a:rPr lang="en-US" altLang="zh-CN" dirty="0" smtClean="0"/>
              <a:t>________</a:t>
            </a:r>
            <a:r>
              <a:rPr lang="zh-CN" altLang="en-US" dirty="0" smtClean="0"/>
              <a:t>，更谈不上</a:t>
            </a:r>
            <a:r>
              <a:rPr lang="zh-CN" altLang="en-US" dirty="0" smtClean="0"/>
              <a:t>关系。 </a:t>
            </a:r>
            <a:endParaRPr lang="en-US" dirty="0" smtClean="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normAutofit fontScale="92500"/>
          </a:bodyPr>
          <a:lstStyle/>
          <a:p>
            <a:r>
              <a:rPr lang="zh-CN" altLang="en-US" dirty="0" smtClean="0"/>
              <a:t>当神对我们讲话，分享他的心思，他</a:t>
            </a:r>
            <a:r>
              <a:rPr lang="zh-CN" altLang="en-US" dirty="0" smtClean="0"/>
              <a:t>盼望三件事：</a:t>
            </a:r>
            <a:endParaRPr lang="en-US" dirty="0" smtClean="0"/>
          </a:p>
          <a:p>
            <a:pPr>
              <a:buNone/>
            </a:pPr>
            <a:r>
              <a:rPr lang="zh-CN" altLang="en-US" dirty="0" smtClean="0"/>
              <a:t>（</a:t>
            </a:r>
            <a:r>
              <a:rPr lang="en-US" altLang="zh-CN" dirty="0" smtClean="0"/>
              <a:t>1</a:t>
            </a:r>
            <a:r>
              <a:rPr lang="zh-CN" altLang="en-US" dirty="0" smtClean="0"/>
              <a:t>）</a:t>
            </a:r>
            <a:r>
              <a:rPr lang="zh-CN" altLang="en-US" dirty="0" smtClean="0"/>
              <a:t>与</a:t>
            </a:r>
            <a:r>
              <a:rPr lang="zh-CN" altLang="en-US" dirty="0" smtClean="0"/>
              <a:t>他</a:t>
            </a:r>
            <a:r>
              <a:rPr lang="zh-CN" altLang="en-US" dirty="0" smtClean="0"/>
              <a:t>有</a:t>
            </a:r>
            <a:r>
              <a:rPr lang="zh-CN" altLang="en-US" dirty="0" smtClean="0"/>
              <a:t>进深</a:t>
            </a:r>
            <a:r>
              <a:rPr lang="zh-CN" altLang="en-US" dirty="0" smtClean="0"/>
              <a:t>的</a:t>
            </a:r>
            <a:r>
              <a:rPr lang="en-US" altLang="zh-CN" dirty="0" smtClean="0"/>
              <a:t>________</a:t>
            </a:r>
            <a:r>
              <a:rPr lang="zh-CN" altLang="en-US" dirty="0" smtClean="0"/>
              <a:t>。</a:t>
            </a:r>
            <a:endParaRPr lang="en-US" dirty="0" smtClean="0"/>
          </a:p>
          <a:p>
            <a:pPr lvl="0">
              <a:buNone/>
            </a:pPr>
            <a:r>
              <a:rPr lang="zh-CN" altLang="en-US" dirty="0" smtClean="0"/>
              <a:t>（</a:t>
            </a:r>
            <a:r>
              <a:rPr lang="en-US" altLang="zh-CN" dirty="0" smtClean="0"/>
              <a:t>2</a:t>
            </a:r>
            <a:r>
              <a:rPr lang="zh-CN" altLang="en-US" dirty="0" smtClean="0"/>
              <a:t>）</a:t>
            </a:r>
            <a:r>
              <a:rPr lang="zh-CN" altLang="en-US" dirty="0" smtClean="0"/>
              <a:t>显明</a:t>
            </a:r>
            <a:r>
              <a:rPr lang="zh-CN" altLang="en-US" dirty="0" smtClean="0"/>
              <a:t>他对我们</a:t>
            </a:r>
            <a:r>
              <a:rPr lang="zh-CN" altLang="en-US" dirty="0" smtClean="0"/>
              <a:t>的</a:t>
            </a:r>
            <a:r>
              <a:rPr lang="en-US" altLang="zh-CN" dirty="0" smtClean="0"/>
              <a:t>______</a:t>
            </a:r>
            <a:r>
              <a:rPr lang="zh-CN" altLang="en-US" dirty="0" smtClean="0"/>
              <a:t>。</a:t>
            </a:r>
            <a:r>
              <a:rPr lang="zh-CN" altLang="en-US" dirty="0" smtClean="0"/>
              <a:t>他要显明在我们与他人关系上他的心思和旨意</a:t>
            </a:r>
            <a:endParaRPr lang="en-US" dirty="0" smtClean="0"/>
          </a:p>
          <a:p>
            <a:pPr>
              <a:buNone/>
            </a:pPr>
            <a:r>
              <a:rPr lang="zh-CN" altLang="en-US" dirty="0" smtClean="0"/>
              <a:t>（</a:t>
            </a:r>
            <a:r>
              <a:rPr lang="en-US" altLang="zh-CN" dirty="0" smtClean="0"/>
              <a:t>3</a:t>
            </a:r>
            <a:r>
              <a:rPr lang="zh-CN" altLang="en-US" dirty="0" smtClean="0"/>
              <a:t>）</a:t>
            </a:r>
            <a:r>
              <a:rPr lang="zh-CN" altLang="en-US" dirty="0" smtClean="0"/>
              <a:t>显明他</a:t>
            </a:r>
            <a:r>
              <a:rPr lang="en-US" altLang="zh-CN" dirty="0" smtClean="0"/>
              <a:t>______</a:t>
            </a:r>
            <a:r>
              <a:rPr lang="zh-CN" altLang="en-US" dirty="0" smtClean="0"/>
              <a:t>的</a:t>
            </a:r>
            <a:r>
              <a:rPr lang="zh-CN" altLang="en-US" dirty="0" smtClean="0"/>
              <a:t>方式，神对先知以赛亚说“</a:t>
            </a:r>
            <a:r>
              <a:rPr lang="zh-CN" altLang="en-US" b="1" dirty="0" smtClean="0"/>
              <a:t>我的意念、非同你们的意念、我的道路、非同你们的道路。</a:t>
            </a:r>
            <a:r>
              <a:rPr lang="en-US" b="1" dirty="0" smtClean="0"/>
              <a:t>  </a:t>
            </a:r>
            <a:r>
              <a:rPr lang="zh-CN" altLang="en-US" b="1" dirty="0" smtClean="0"/>
              <a:t>天怎样高过地、照样我的道路、高过你们的道路、我的意念、高过你们的意念” </a:t>
            </a:r>
            <a:r>
              <a:rPr lang="en-US" b="1" dirty="0" smtClean="0"/>
              <a:t>(</a:t>
            </a:r>
            <a:r>
              <a:rPr lang="zh-CN" altLang="en-US" b="1" dirty="0" smtClean="0"/>
              <a:t>赛</a:t>
            </a:r>
            <a:r>
              <a:rPr lang="en-US" b="1" dirty="0" smtClean="0"/>
              <a:t>. 55:8-9</a:t>
            </a:r>
            <a:r>
              <a:rPr lang="en-US" b="1" dirty="0" smtClean="0"/>
              <a:t>)</a:t>
            </a:r>
            <a:r>
              <a:rPr lang="zh-CN" altLang="en-US" b="1" dirty="0" smtClean="0"/>
              <a:t>。</a:t>
            </a:r>
            <a:endParaRPr lang="en-US" dirty="0" smtClean="0"/>
          </a:p>
          <a:p>
            <a:r>
              <a:rPr lang="en-US" dirty="0" smtClean="0"/>
              <a:t>  </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pPr>
              <a:buNone/>
            </a:pPr>
            <a:r>
              <a:rPr lang="zh-CN" altLang="en-US" b="1" dirty="0" smtClean="0">
                <a:latin typeface="微软雅黑" pitchFamily="34" charset="-122"/>
                <a:ea typeface="微软雅黑" pitchFamily="34" charset="-122"/>
              </a:rPr>
              <a:t>观察耶稣所采用的模式</a:t>
            </a:r>
            <a:endParaRPr lang="en-US" altLang="zh-CN" b="1" dirty="0" smtClean="0">
              <a:latin typeface="微软雅黑" pitchFamily="34" charset="-122"/>
              <a:ea typeface="微软雅黑" pitchFamily="34" charset="-122"/>
            </a:endParaRPr>
          </a:p>
          <a:p>
            <a:r>
              <a:rPr lang="zh-CN" altLang="en-US" dirty="0" smtClean="0"/>
              <a:t>在</a:t>
            </a:r>
            <a:r>
              <a:rPr lang="zh-CN" altLang="en-US" dirty="0" smtClean="0"/>
              <a:t>门徒与耶稣认识的起初，他教导他们基要真理，引导坚固他们的信心</a:t>
            </a:r>
            <a:r>
              <a:rPr lang="zh-CN" altLang="en-US" dirty="0" smtClean="0"/>
              <a:t>。</a:t>
            </a:r>
            <a:endParaRPr lang="en-US" altLang="zh-CN" dirty="0" smtClean="0"/>
          </a:p>
          <a:p>
            <a:r>
              <a:rPr lang="zh-CN" altLang="en-US" dirty="0" smtClean="0"/>
              <a:t>这些知识不断长进，更新他们的心思，对神的信心更大和与神的关系更深。 </a:t>
            </a:r>
            <a:endParaRPr lang="en-US" dirty="0" smtClean="0"/>
          </a:p>
          <a:p>
            <a:r>
              <a:rPr lang="en-US" dirty="0" smtClean="0"/>
              <a:t> </a:t>
            </a:r>
            <a:r>
              <a:rPr lang="zh-CN" altLang="en-US" dirty="0" smtClean="0"/>
              <a:t>显而易见</a:t>
            </a:r>
            <a:r>
              <a:rPr lang="zh-CN" altLang="en-US" dirty="0" smtClean="0"/>
              <a:t>，积极正确的思想的</a:t>
            </a:r>
            <a:r>
              <a:rPr lang="en-US" altLang="zh-CN" dirty="0" smtClean="0"/>
              <a:t>________</a:t>
            </a:r>
            <a:r>
              <a:rPr lang="zh-CN" altLang="en-US" dirty="0" smtClean="0"/>
              <a:t>与</a:t>
            </a:r>
            <a:r>
              <a:rPr lang="zh-CN" altLang="en-US" dirty="0" smtClean="0"/>
              <a:t>深深的信靠且与基督关系的长进密不可分。</a:t>
            </a:r>
            <a:endParaRPr lang="en-US" dirty="0" smtClean="0"/>
          </a:p>
          <a:p>
            <a:endParaRPr lang="en-US" dirty="0" smtClean="0"/>
          </a:p>
          <a:p>
            <a:endParaRPr lang="en-US" dirty="0" smtClean="0"/>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latin typeface="微软雅黑" pitchFamily="34" charset="-122"/>
                <a:ea typeface="微软雅黑" pitchFamily="34" charset="-122"/>
              </a:rPr>
              <a:t>生命目标</a:t>
            </a:r>
            <a:r>
              <a:rPr lang="en-US" altLang="zh-CN" dirty="0" smtClean="0">
                <a:latin typeface="微软雅黑" pitchFamily="34" charset="-122"/>
                <a:ea typeface="微软雅黑" pitchFamily="34" charset="-122"/>
              </a:rPr>
              <a:t>#4</a:t>
            </a:r>
            <a:r>
              <a:rPr lang="zh-CN" altLang="en-US" dirty="0" smtClean="0">
                <a:latin typeface="微软雅黑" pitchFamily="34" charset="-122"/>
                <a:ea typeface="微软雅黑" pitchFamily="34" charset="-122"/>
              </a:rPr>
              <a:t>：属神的思想</a:t>
            </a:r>
            <a:endParaRPr lang="en-US" dirty="0"/>
          </a:p>
        </p:txBody>
      </p:sp>
      <p:sp>
        <p:nvSpPr>
          <p:cNvPr id="3" name="内容占位符 2"/>
          <p:cNvSpPr>
            <a:spLocks noGrp="1"/>
          </p:cNvSpPr>
          <p:nvPr>
            <p:ph sz="quarter" idx="1"/>
          </p:nvPr>
        </p:nvSpPr>
        <p:spPr/>
        <p:txBody>
          <a:bodyPr/>
          <a:lstStyle/>
          <a:p>
            <a:r>
              <a:rPr lang="zh-CN" altLang="en-US" b="1" dirty="0" smtClean="0">
                <a:latin typeface="微软雅黑" pitchFamily="34" charset="-122"/>
                <a:ea typeface="微软雅黑" pitchFamily="34" charset="-122"/>
              </a:rPr>
              <a:t>正确思想的</a:t>
            </a:r>
            <a:r>
              <a:rPr lang="zh-CN" altLang="en-US" b="1" dirty="0" smtClean="0">
                <a:latin typeface="微软雅黑" pitchFamily="34" charset="-122"/>
                <a:ea typeface="微软雅黑" pitchFamily="34" charset="-122"/>
              </a:rPr>
              <a:t>能力</a:t>
            </a:r>
            <a:endParaRPr lang="en-US" altLang="zh-CN" b="1" dirty="0" smtClean="0">
              <a:latin typeface="微软雅黑" pitchFamily="34" charset="-122"/>
              <a:ea typeface="微软雅黑" pitchFamily="34" charset="-122"/>
            </a:endParaRPr>
          </a:p>
          <a:p>
            <a:endParaRPr lang="en-US" dirty="0" smtClean="0"/>
          </a:p>
          <a:p>
            <a:pPr>
              <a:buNone/>
            </a:pPr>
            <a:endParaRPr lang="en-US" dirty="0" smtClean="0"/>
          </a:p>
          <a:p>
            <a:pPr>
              <a:buNone/>
            </a:pPr>
            <a:endParaRPr lang="en-US" dirty="0" smtClean="0"/>
          </a:p>
          <a:p>
            <a:pPr>
              <a:buNone/>
            </a:pPr>
            <a:r>
              <a:rPr lang="zh-CN" altLang="en-US" dirty="0" smtClean="0"/>
              <a:t>正当的心思</a:t>
            </a:r>
            <a:r>
              <a:rPr lang="en-US" dirty="0" smtClean="0"/>
              <a:t>+</a:t>
            </a:r>
            <a:r>
              <a:rPr lang="zh-CN" altLang="en-US" dirty="0" smtClean="0"/>
              <a:t>信</a:t>
            </a:r>
            <a:r>
              <a:rPr lang="zh-CN" altLang="en-US" dirty="0" smtClean="0"/>
              <a:t>靠      </a:t>
            </a:r>
            <a:r>
              <a:rPr lang="en-US" dirty="0" smtClean="0"/>
              <a:t>         </a:t>
            </a:r>
            <a:r>
              <a:rPr lang="zh-CN" altLang="en-US" dirty="0" smtClean="0"/>
              <a:t>更深的与耶稣的关系</a:t>
            </a:r>
            <a:endParaRPr lang="en-US" dirty="0" smtClean="0"/>
          </a:p>
          <a:p>
            <a:pPr>
              <a:buNone/>
            </a:pPr>
            <a:endParaRPr lang="en-US" dirty="0"/>
          </a:p>
        </p:txBody>
      </p:sp>
      <p:cxnSp>
        <p:nvCxnSpPr>
          <p:cNvPr id="5" name="直接箭头连接符 4"/>
          <p:cNvCxnSpPr/>
          <p:nvPr/>
        </p:nvCxnSpPr>
        <p:spPr>
          <a:xfrm>
            <a:off x="3733800" y="40386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中性">
  <a:themeElements>
    <a:clrScheme name="中性">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中性">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性">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3759</TotalTime>
  <Words>11850</Words>
  <Application>Microsoft Office PowerPoint</Application>
  <PresentationFormat>全屏显示(4:3)</PresentationFormat>
  <Paragraphs>652</Paragraphs>
  <Slides>119</Slides>
  <Notes>0</Notes>
  <HiddenSlides>0</HiddenSlides>
  <MMClips>0</MMClips>
  <ScaleCrop>false</ScaleCrop>
  <HeadingPairs>
    <vt:vector size="4" baseType="variant">
      <vt:variant>
        <vt:lpstr>主题</vt:lpstr>
      </vt:variant>
      <vt:variant>
        <vt:i4>1</vt:i4>
      </vt:variant>
      <vt:variant>
        <vt:lpstr>幻灯片标题</vt:lpstr>
      </vt:variant>
      <vt:variant>
        <vt:i4>119</vt:i4>
      </vt:variant>
    </vt:vector>
  </HeadingPairs>
  <TitlesOfParts>
    <vt:vector size="120" baseType="lpstr">
      <vt:lpstr>中性</vt:lpstr>
      <vt:lpstr>门徒培训   Discipleship</vt:lpstr>
      <vt:lpstr>神的旨意</vt:lpstr>
      <vt:lpstr>门徒培训的圣经基础：基要原则</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神对你生命的旨意是什么</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基督与父神之间的关系</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耶稣是如何开始他的服事的？</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生命目标#1：一个与神_____的关系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生命目标#２：与其它门徒的亲密关系</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生命目标#3：属神的品格</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生命目标#4：属神的思想</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lpstr>生命目标#5：有果效的服事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门徒培训 Discipleship</dc:title>
  <dc:creator>Priscilla</dc:creator>
  <cp:lastModifiedBy>Priscilla</cp:lastModifiedBy>
  <cp:revision>182</cp:revision>
  <dcterms:created xsi:type="dcterms:W3CDTF">2012-03-20T06:06:06Z</dcterms:created>
  <dcterms:modified xsi:type="dcterms:W3CDTF">2012-03-23T01:00:28Z</dcterms:modified>
</cp:coreProperties>
</file>