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425" r:id="rId2"/>
    <p:sldId id="376" r:id="rId3"/>
    <p:sldId id="377" r:id="rId4"/>
    <p:sldId id="378" r:id="rId5"/>
    <p:sldId id="260"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65" r:id="rId32"/>
    <p:sldId id="366" r:id="rId33"/>
    <p:sldId id="367" r:id="rId34"/>
    <p:sldId id="368" r:id="rId35"/>
    <p:sldId id="369" r:id="rId36"/>
    <p:sldId id="370" r:id="rId37"/>
    <p:sldId id="371" r:id="rId38"/>
    <p:sldId id="372" r:id="rId39"/>
    <p:sldId id="294" r:id="rId40"/>
    <p:sldId id="295" r:id="rId41"/>
    <p:sldId id="296" r:id="rId42"/>
    <p:sldId id="297" r:id="rId43"/>
    <p:sldId id="373" r:id="rId44"/>
    <p:sldId id="374" r:id="rId45"/>
    <p:sldId id="300" r:id="rId46"/>
    <p:sldId id="301" r:id="rId47"/>
    <p:sldId id="302" r:id="rId48"/>
    <p:sldId id="303" r:id="rId49"/>
    <p:sldId id="304" r:id="rId50"/>
    <p:sldId id="375"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3072">
          <p15:clr>
            <a:srgbClr val="A4A3A4"/>
          </p15:clr>
        </p15:guide>
        <p15:guide id="2" pos="41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76" autoAdjust="0"/>
    <p:restoredTop sz="94660"/>
  </p:normalViewPr>
  <p:slideViewPr>
    <p:cSldViewPr>
      <p:cViewPr varScale="1">
        <p:scale>
          <a:sx n="33" d="100"/>
          <a:sy n="33" d="100"/>
        </p:scale>
        <p:origin x="658" y="67"/>
      </p:cViewPr>
      <p:guideLst>
        <p:guide orient="horz" pos="3072"/>
        <p:guide pos="41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1143000" y="685800"/>
            <a:ext cx="4572000" cy="3429000"/>
          </a:xfrm>
          <a:prstGeom prst="rect">
            <a:avLst/>
          </a:prstGeom>
        </p:spPr>
        <p:txBody>
          <a:bodyPr/>
          <a:lstStyle/>
          <a:p>
            <a:endParaRPr/>
          </a:p>
        </p:txBody>
      </p:sp>
      <p:sp>
        <p:nvSpPr>
          <p:cNvPr id="99" name="Shape 9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35523306"/>
      </p:ext>
    </p:extLst>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a:defRPr>
    </a:lvl1pPr>
    <a:lvl2pPr indent="228600" defTabSz="457200" latinLnBrk="0">
      <a:lnSpc>
        <a:spcPct val="118000"/>
      </a:lnSpc>
      <a:defRPr sz="2200">
        <a:latin typeface="+mn-lt"/>
        <a:ea typeface="+mn-ea"/>
        <a:cs typeface="+mn-cs"/>
        <a:sym typeface="Helvetica Neue"/>
      </a:defRPr>
    </a:lvl2pPr>
    <a:lvl3pPr indent="457200" defTabSz="457200" latinLnBrk="0">
      <a:lnSpc>
        <a:spcPct val="118000"/>
      </a:lnSpc>
      <a:defRPr sz="2200">
        <a:latin typeface="+mn-lt"/>
        <a:ea typeface="+mn-ea"/>
        <a:cs typeface="+mn-cs"/>
        <a:sym typeface="Helvetica Neue"/>
      </a:defRPr>
    </a:lvl3pPr>
    <a:lvl4pPr indent="685800" defTabSz="457200" latinLnBrk="0">
      <a:lnSpc>
        <a:spcPct val="118000"/>
      </a:lnSpc>
      <a:defRPr sz="2200">
        <a:latin typeface="+mn-lt"/>
        <a:ea typeface="+mn-ea"/>
        <a:cs typeface="+mn-cs"/>
        <a:sym typeface="Helvetica Neue"/>
      </a:defRPr>
    </a:lvl4pPr>
    <a:lvl5pPr indent="914400" defTabSz="457200" latinLnBrk="0">
      <a:lnSpc>
        <a:spcPct val="118000"/>
      </a:lnSpc>
      <a:defRPr sz="2200">
        <a:latin typeface="+mn-lt"/>
        <a:ea typeface="+mn-ea"/>
        <a:cs typeface="+mn-cs"/>
        <a:sym typeface="Helvetica Neue"/>
      </a:defRPr>
    </a:lvl5pPr>
    <a:lvl6pPr indent="1143000" defTabSz="457200" latinLnBrk="0">
      <a:lnSpc>
        <a:spcPct val="118000"/>
      </a:lnSpc>
      <a:defRPr sz="2200">
        <a:latin typeface="+mn-lt"/>
        <a:ea typeface="+mn-ea"/>
        <a:cs typeface="+mn-cs"/>
        <a:sym typeface="Helvetica Neue"/>
      </a:defRPr>
    </a:lvl6pPr>
    <a:lvl7pPr indent="1371600" defTabSz="457200" latinLnBrk="0">
      <a:lnSpc>
        <a:spcPct val="118000"/>
      </a:lnSpc>
      <a:defRPr sz="2200">
        <a:latin typeface="+mn-lt"/>
        <a:ea typeface="+mn-ea"/>
        <a:cs typeface="+mn-cs"/>
        <a:sym typeface="Helvetica Neue"/>
      </a:defRPr>
    </a:lvl7pPr>
    <a:lvl8pPr indent="1600200" defTabSz="457200" latinLnBrk="0">
      <a:lnSpc>
        <a:spcPct val="118000"/>
      </a:lnSpc>
      <a:defRPr sz="2200">
        <a:latin typeface="+mn-lt"/>
        <a:ea typeface="+mn-ea"/>
        <a:cs typeface="+mn-cs"/>
        <a:sym typeface="Helvetica Neue"/>
      </a:defRPr>
    </a:lvl8pPr>
    <a:lvl9pPr indent="1828800" defTabSz="457200" latinLnBrk="0">
      <a:lnSpc>
        <a:spcPct val="118000"/>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ctr">
              <a:defRPr sz="2400"/>
            </a:pPr>
            <a:r>
              <a:t>Board members are engaged in the oversight of the organization-questions, observing, commenting-but leave the operations and daily administration of the church or organization to the pastor/leader.</a:t>
            </a:r>
          </a:p>
          <a:p>
            <a:pPr algn="ctr">
              <a:defRPr sz="2400"/>
            </a:pPr>
            <a:r>
              <a:t>Effective boards </a:t>
            </a:r>
            <a:r>
              <a:rPr i="1"/>
              <a:t>empower</a:t>
            </a:r>
            <a:r>
              <a:t> and </a:t>
            </a:r>
            <a:r>
              <a:rPr i="1"/>
              <a:t>energize</a:t>
            </a:r>
            <a:r>
              <a:t> the elected leaders to do the work they were </a:t>
            </a:r>
            <a:r>
              <a:rPr i="1"/>
              <a:t>called</a:t>
            </a:r>
            <a:r>
              <a:t> to 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a:defRPr sz="2400"/>
            </a:pPr>
            <a:r>
              <a:t>An elected body that oversees the ministry and mission of a local church between annual membership meetings.</a:t>
            </a:r>
          </a:p>
          <a:p>
            <a:pPr>
              <a:defRPr sz="2400"/>
            </a:pPr>
            <a:endParaRPr/>
          </a:p>
          <a:p>
            <a:pPr>
              <a:defRPr sz="2000"/>
            </a:pPr>
            <a:r>
              <a:t>The board is guided by the Church </a:t>
            </a:r>
            <a:r>
              <a:rPr i="1"/>
              <a:t>Manual </a:t>
            </a:r>
            <a:r>
              <a:t>Bylaws, Articles of Incorporation, and a Board Policy Handbook.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sz="2400"/>
            </a:pPr>
            <a:r>
              <a:t>…helps interpret and sustain the church’s mission and goals with the pastor.…represents the interests and concerns of the congregation.…leads in selecting a pastor.</a:t>
            </a:r>
          </a:p>
          <a:p>
            <a:pPr>
              <a:defRPr sz="2400"/>
            </a:pPr>
            <a:r>
              <a:t>…is the bridge of accountability between the pastor and    congregation....ensures the wise use of financial resources.…acts to ensure legal and moral responsibility.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texto 2"/>
          <p:cNvSpPr>
            <a:spLocks noGrp="1"/>
          </p:cNvSpPr>
          <p:nvPr>
            <p:ph type="body" idx="1"/>
          </p:nvPr>
        </p:nvSpPr>
        <p:spPr/>
        <p:txBody>
          <a:bodyPr/>
          <a:lstStyle/>
          <a:p>
            <a:endParaRPr lang="es-E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texto 2"/>
          <p:cNvSpPr>
            <a:spLocks noGrp="1"/>
          </p:cNvSpPr>
          <p:nvPr>
            <p:ph type="body" idx="1"/>
          </p:nvPr>
        </p:nvSpPr>
        <p:spPr/>
        <p:txBody>
          <a:bodyPr/>
          <a:lstStyle/>
          <a:p>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a:t>Mejores</a:t>
            </a:r>
            <a:r>
              <a:rPr lang="es-AR" baseline="0" dirty="0"/>
              <a:t> </a:t>
            </a:r>
            <a:r>
              <a:rPr lang="es-AR" dirty="0"/>
              <a:t>practicas para Juntas Efectivas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1270000" y="3225800"/>
            <a:ext cx="10464800" cy="3302000"/>
          </a:xfrm>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0" name="Title Text"/>
          <p:cNvSpPr txBox="1">
            <a:spLocks noGrp="1"/>
          </p:cNvSpPr>
          <p:nvPr>
            <p:ph type="title" hasCustomPrompt="1"/>
          </p:nvPr>
        </p:nvSpPr>
        <p:spPr>
          <a:prstGeom prst="rect">
            <a:avLst/>
          </a:prstGeom>
        </p:spPr>
        <p:txBody>
          <a:bodyPr/>
          <a:lstStyle/>
          <a:p>
            <a:r>
              <a:t>Title Text</a:t>
            </a:r>
          </a:p>
        </p:txBody>
      </p:sp>
      <p:sp>
        <p:nvSpPr>
          <p:cNvPr id="91"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0511757" y="9040142"/>
            <a:ext cx="651154" cy="663346"/>
          </a:xfrm>
          <a:prstGeom prst="rect">
            <a:avLst/>
          </a:prstGeom>
        </p:spPr>
        <p:txBody>
          <a:bodyPr lIns="65022" tIns="65022" rIns="65022" bIns="65022" anchor="t"/>
          <a:lstStyle>
            <a:lvl1pPr algn="ctr">
              <a:defRPr sz="3600"/>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9" name="Title Text"/>
          <p:cNvSpPr txBox="1">
            <a:spLocks noGrp="1"/>
          </p:cNvSpPr>
          <p:nvPr>
            <p:ph type="title" hasCustomPrompt="1"/>
          </p:nvPr>
        </p:nvSpPr>
        <p:spPr>
          <a:xfrm>
            <a:off x="952500" y="0"/>
            <a:ext cx="5334000" cy="4622800"/>
          </a:xfrm>
          <a:prstGeom prst="rect">
            <a:avLst/>
          </a:prstGeom>
        </p:spPr>
        <p:txBody>
          <a:bodyPr anchor="b"/>
          <a:lstStyle>
            <a:lvl1pPr>
              <a:defRPr sz="6000"/>
            </a:lvl1pPr>
          </a:lstStyle>
          <a:p>
            <a:r>
              <a:t>Title Text</a:t>
            </a:r>
          </a:p>
        </p:txBody>
      </p:sp>
      <p:sp>
        <p:nvSpPr>
          <p:cNvPr id="20" name="Body Level One…"/>
          <p:cNvSpPr txBox="1">
            <a:spLocks noGrp="1"/>
          </p:cNvSpPr>
          <p:nvPr>
            <p:ph type="body" sz="half" idx="1" hasCustomPrompt="1"/>
          </p:nvPr>
        </p:nvSpPr>
        <p:spPr>
          <a:xfrm>
            <a:off x="952500" y="4762500"/>
            <a:ext cx="5334000" cy="4991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952500" y="9817"/>
            <a:ext cx="11099800" cy="3028366"/>
          </a:xfrm>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6" name="Title Text"/>
          <p:cNvSpPr txBox="1">
            <a:spLocks noGrp="1"/>
          </p:cNvSpPr>
          <p:nvPr>
            <p:ph type="title" hasCustomPrompt="1"/>
          </p:nvPr>
        </p:nvSpPr>
        <p:spPr>
          <a:prstGeom prst="rect">
            <a:avLst/>
          </a:prstGeom>
        </p:spPr>
        <p:txBody>
          <a:bodyPr/>
          <a:lstStyle/>
          <a:p>
            <a:r>
              <a:t>Title Text</a:t>
            </a:r>
          </a:p>
        </p:txBody>
      </p:sp>
      <p:sp>
        <p:nvSpPr>
          <p:cNvPr id="37"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5" name="Title Text"/>
          <p:cNvSpPr txBox="1">
            <a:spLocks noGrp="1"/>
          </p:cNvSpPr>
          <p:nvPr>
            <p:ph type="title" hasCustomPrompt="1"/>
          </p:nvPr>
        </p:nvSpPr>
        <p:spPr>
          <a:prstGeom prst="rect">
            <a:avLst/>
          </a:prstGeom>
        </p:spPr>
        <p:txBody>
          <a:bodyPr/>
          <a:lstStyle/>
          <a:p>
            <a:r>
              <a:t>Title Text</a:t>
            </a:r>
          </a:p>
        </p:txBody>
      </p:sp>
      <p:sp>
        <p:nvSpPr>
          <p:cNvPr id="46" name="Body Level One…"/>
          <p:cNvSpPr txBox="1">
            <a:spLocks noGrp="1"/>
          </p:cNvSpPr>
          <p:nvPr>
            <p:ph type="body" sz="half" idx="1" hasCustomPrompt="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4" name="Body Level One…"/>
          <p:cNvSpPr txBox="1">
            <a:spLocks noGrp="1"/>
          </p:cNvSpPr>
          <p:nvPr>
            <p:ph type="body" idx="1" hasCustomPrompt="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6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p:spPr>
        <p:txBody>
          <a:bodyPr lIns="0" tIns="0" rIns="0" bIns="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defRPr sz="1200">
                <a:latin typeface="+mn-lt"/>
                <a:ea typeface="+mn-ea"/>
                <a:cs typeface="+mn-cs"/>
                <a:sym typeface="Helvetica Neue"/>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1pPr>
      <a:lvl2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2pPr>
      <a:lvl3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3pPr>
      <a:lvl4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4pPr>
      <a:lvl5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5pPr>
      <a:lvl6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6pPr>
      <a:lvl7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7pPr>
      <a:lvl8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8pPr>
      <a:lvl9pPr marL="0" marR="0" indent="0" algn="r" defTabSz="5842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15802" y="2310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dirty="0"/>
              <a:t>5</a:t>
            </a:r>
            <a:endParaRPr lang="es-ES" sz="4800" b="1" dirty="0"/>
          </a:p>
          <a:p>
            <a:pPr marL="0" indent="0" algn="ctr" defTabSz="560705">
              <a:lnSpc>
                <a:spcPct val="75000"/>
              </a:lnSpc>
              <a:spcBef>
                <a:spcPts val="0"/>
              </a:spcBef>
              <a:buSzTx/>
              <a:buNone/>
              <a:defRPr sz="6700">
                <a:latin typeface="+mj-lt"/>
                <a:ea typeface="+mj-ea"/>
                <a:cs typeface="+mj-cs"/>
                <a:sym typeface="Helvetica"/>
              </a:defRPr>
            </a:pPr>
            <a:r>
              <a:rPr lang="es-ES" sz="4800" b="1" dirty="0">
                <a:ln w="12700">
                  <a:solidFill>
                    <a:schemeClr val="tx1"/>
                  </a:solidFill>
                </a:ln>
              </a:rPr>
              <a:t>NO NEGOCIABLES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ealthy Boards remember…"/>
          <p:cNvSpPr txBox="1">
            <a:spLocks noGrp="1"/>
          </p:cNvSpPr>
          <p:nvPr>
            <p:ph type="title"/>
          </p:nvPr>
        </p:nvSpPr>
        <p:spPr>
          <a:prstGeom prst="rect">
            <a:avLst/>
          </a:prstGeom>
        </p:spPr>
        <p:txBody>
          <a:bodyPr/>
          <a:lstStyle/>
          <a:p>
            <a:pPr>
              <a:defRPr sz="5000" b="1" i="1">
                <a:latin typeface="+mj-lt"/>
                <a:ea typeface="+mj-ea"/>
                <a:cs typeface="+mj-cs"/>
                <a:sym typeface="Helvetica"/>
              </a:defRPr>
            </a:pPr>
            <a:r>
              <a:rPr lang="es-ES" dirty="0"/>
              <a:t>Las juntas sanas deben recordar</a:t>
            </a:r>
            <a:r>
              <a:rPr dirty="0"/>
              <a:t>…</a:t>
            </a:r>
          </a:p>
        </p:txBody>
      </p:sp>
      <p:sp>
        <p:nvSpPr>
          <p:cNvPr id="135" name="“HEADS IN – FINGERS OUT”  The board focuses on policy formulation and mission strategy;…"/>
          <p:cNvSpPr txBox="1">
            <a:spLocks noGrp="1"/>
          </p:cNvSpPr>
          <p:nvPr>
            <p:ph type="body" idx="1"/>
          </p:nvPr>
        </p:nvSpPr>
        <p:spPr>
          <a:xfrm>
            <a:off x="952500" y="2603500"/>
            <a:ext cx="11099800" cy="5403976"/>
          </a:xfrm>
          <a:prstGeom prst="rect">
            <a:avLst/>
          </a:prstGeom>
        </p:spPr>
        <p:txBody>
          <a:bodyPr/>
          <a:lstStyle/>
          <a:p>
            <a:pPr marL="0" indent="0" algn="ctr">
              <a:buSzTx/>
              <a:buNone/>
              <a:defRPr sz="5400">
                <a:latin typeface="+mj-lt"/>
                <a:ea typeface="+mj-ea"/>
                <a:cs typeface="+mj-cs"/>
                <a:sym typeface="Helvetica"/>
              </a:defRPr>
            </a:pPr>
            <a:r>
              <a:rPr sz="4400" b="1"/>
              <a:t>“</a:t>
            </a:r>
            <a:r>
              <a:rPr lang="es-ES" sz="4400" b="1"/>
              <a:t>CABEZAS ADENTRO</a:t>
            </a:r>
            <a:r>
              <a:rPr sz="4400" b="1"/>
              <a:t> – </a:t>
            </a:r>
            <a:r>
              <a:rPr lang="es-ES" sz="4400" b="1"/>
              <a:t>DEDOS AFUERA</a:t>
            </a:r>
            <a:r>
              <a:rPr sz="4400" b="1"/>
              <a:t>”</a:t>
            </a:r>
            <a:br>
              <a:rPr sz="4400"/>
            </a:br>
            <a:br>
              <a:rPr sz="2800"/>
            </a:br>
            <a:r>
              <a:rPr lang="es-ES" sz="3200"/>
              <a:t>El enfoque de la Junta está en la formulación de políticas y estrategias de la misión</a:t>
            </a:r>
            <a:r>
              <a:rPr sz="3200"/>
              <a:t>;</a:t>
            </a:r>
          </a:p>
          <a:p>
            <a:pPr marL="0" indent="0" algn="ctr">
              <a:buSzTx/>
              <a:buNone/>
              <a:defRPr sz="4000">
                <a:latin typeface="+mj-lt"/>
                <a:ea typeface="+mj-ea"/>
                <a:cs typeface="+mj-cs"/>
                <a:sym typeface="Helvetica"/>
              </a:defRPr>
            </a:pPr>
            <a:r>
              <a:rPr lang="es-ES" sz="3200"/>
              <a:t>Y no en las operaciones diarias ni en los métodos de ejecución</a:t>
            </a:r>
            <a:r>
              <a:rPr sz="3200"/>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 governing board ...…"/>
          <p:cNvSpPr txBox="1">
            <a:spLocks noGrp="1"/>
          </p:cNvSpPr>
          <p:nvPr>
            <p:ph type="body" idx="1"/>
          </p:nvPr>
        </p:nvSpPr>
        <p:spPr>
          <a:xfrm>
            <a:off x="1254981" y="1072787"/>
            <a:ext cx="11512785" cy="6622685"/>
          </a:xfrm>
          <a:prstGeom prst="rect">
            <a:avLst/>
          </a:prstGeom>
        </p:spPr>
        <p:txBody>
          <a:bodyPr>
            <a:normAutofit/>
          </a:bodyPr>
          <a:lstStyle/>
          <a:p>
            <a:pPr marL="0" indent="0" defTabSz="358775">
              <a:lnSpc>
                <a:spcPct val="72000"/>
              </a:lnSpc>
              <a:spcBef>
                <a:spcPts val="0"/>
              </a:spcBef>
              <a:buSzTx/>
              <a:buNone/>
              <a:defRPr sz="6100" b="1">
                <a:latin typeface="+mj-lt"/>
                <a:ea typeface="+mj-ea"/>
                <a:cs typeface="+mj-cs"/>
                <a:sym typeface="Helvetica"/>
              </a:defRPr>
            </a:pPr>
            <a:r>
              <a:rPr lang="es-ES" dirty="0"/>
              <a:t>Una junta administrativa</a:t>
            </a:r>
            <a:r>
              <a:rPr dirty="0"/>
              <a:t> ... </a:t>
            </a:r>
            <a:endParaRPr sz="1600" dirty="0"/>
          </a:p>
          <a:p>
            <a:pPr marL="0" indent="0" defTabSz="358775">
              <a:lnSpc>
                <a:spcPct val="72000"/>
              </a:lnSpc>
              <a:spcBef>
                <a:spcPts val="0"/>
              </a:spcBef>
              <a:buSzTx/>
              <a:buNone/>
              <a:defRPr sz="3200" b="1">
                <a:latin typeface="+mj-lt"/>
                <a:ea typeface="+mj-ea"/>
                <a:cs typeface="+mj-cs"/>
                <a:sym typeface="Helvetica"/>
              </a:defRPr>
            </a:pPr>
            <a:endParaRPr dirty="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a:t> Supervisa</a:t>
            </a:r>
            <a:r>
              <a:rPr b="0" dirty="0"/>
              <a:t> </a:t>
            </a:r>
            <a:r>
              <a:rPr lang="es-ES" b="0" dirty="0"/>
              <a:t>la misión</a:t>
            </a:r>
            <a:r>
              <a:rPr b="0" dirty="0"/>
              <a:t>,</a:t>
            </a:r>
            <a:endParaRPr sz="4000" dirty="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a:t> Desarrolla </a:t>
            </a:r>
            <a:r>
              <a:rPr lang="es-ES" b="0" dirty="0"/>
              <a:t>una</a:t>
            </a:r>
            <a:r>
              <a:rPr b="0" dirty="0"/>
              <a:t> visi</a:t>
            </a:r>
            <a:r>
              <a:rPr lang="es-ES" b="0" dirty="0"/>
              <a:t>ó</a:t>
            </a:r>
            <a:r>
              <a:rPr b="0" dirty="0"/>
              <a:t>n </a:t>
            </a:r>
            <a:r>
              <a:rPr lang="es-ES" b="0" dirty="0"/>
              <a:t>compartida</a:t>
            </a:r>
            <a:r>
              <a:rPr b="0" dirty="0"/>
              <a:t>, </a:t>
            </a:r>
            <a:endParaRPr sz="4000" dirty="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a:t> Da forma</a:t>
            </a:r>
            <a:r>
              <a:rPr b="0" dirty="0"/>
              <a:t> </a:t>
            </a:r>
            <a:r>
              <a:rPr lang="es-ES" b="0" dirty="0"/>
              <a:t>al futuro de la organización</a:t>
            </a:r>
            <a:r>
              <a:rPr b="0" dirty="0"/>
              <a:t>, </a:t>
            </a:r>
            <a:r>
              <a:rPr lang="es-ES" b="0" dirty="0"/>
              <a:t>y</a:t>
            </a:r>
            <a:endParaRPr sz="1600" dirty="0"/>
          </a:p>
          <a:p>
            <a:pPr marL="514350" indent="-514350" defTabSz="358775">
              <a:lnSpc>
                <a:spcPct val="108000"/>
              </a:lnSpc>
              <a:spcBef>
                <a:spcPts val="0"/>
              </a:spcBef>
              <a:buSzPct val="100000"/>
              <a:buAutoNum type="arabicPeriod"/>
              <a:defRPr sz="3700" b="1">
                <a:latin typeface="+mj-lt"/>
                <a:ea typeface="+mj-ea"/>
                <a:cs typeface="+mj-cs"/>
                <a:sym typeface="Helvetica"/>
              </a:defRPr>
            </a:pPr>
            <a:r>
              <a:rPr lang="es-ES" dirty="0"/>
              <a:t> Verifica</a:t>
            </a:r>
            <a:r>
              <a:rPr dirty="0"/>
              <a:t> </a:t>
            </a:r>
            <a:r>
              <a:rPr lang="es-ES" b="0" dirty="0"/>
              <a:t>la rendición de cuentas</a:t>
            </a:r>
            <a:r>
              <a:rPr b="0" dirty="0"/>
              <a:t>...</a:t>
            </a:r>
            <a:endParaRPr sz="4000" dirty="0"/>
          </a:p>
          <a:p>
            <a:pPr marL="0" indent="0" defTabSz="358775">
              <a:lnSpc>
                <a:spcPct val="72000"/>
              </a:lnSpc>
              <a:spcBef>
                <a:spcPts val="0"/>
              </a:spcBef>
              <a:buSzTx/>
              <a:buNone/>
              <a:defRPr sz="2900" i="1">
                <a:latin typeface="+mj-lt"/>
                <a:ea typeface="+mj-ea"/>
                <a:cs typeface="+mj-cs"/>
                <a:sym typeface="Helvetica"/>
              </a:defRPr>
            </a:pPr>
            <a:r>
              <a:rPr dirty="0"/>
              <a:t>		</a:t>
            </a:r>
            <a:endParaRPr sz="1600" dirty="0"/>
          </a:p>
          <a:p>
            <a:pPr marL="0" indent="0" defTabSz="358775">
              <a:lnSpc>
                <a:spcPct val="72000"/>
              </a:lnSpc>
              <a:spcBef>
                <a:spcPts val="0"/>
              </a:spcBef>
              <a:buSzTx/>
              <a:buNone/>
              <a:defRPr sz="2900" i="1">
                <a:latin typeface="+mj-lt"/>
                <a:ea typeface="+mj-ea"/>
                <a:cs typeface="+mj-cs"/>
                <a:sym typeface="Helvetica"/>
              </a:defRPr>
            </a:pPr>
            <a:r>
              <a:rPr dirty="0"/>
              <a:t>		</a:t>
            </a:r>
            <a:r>
              <a:rPr lang="es-ES" sz="3700" dirty="0"/>
              <a:t>al</a:t>
            </a:r>
            <a:r>
              <a:rPr sz="3700" i="0" dirty="0"/>
              <a:t> go</a:t>
            </a:r>
            <a:r>
              <a:rPr lang="es-ES" sz="3700" i="0" dirty="0"/>
              <a:t>bi</a:t>
            </a:r>
            <a:r>
              <a:rPr sz="3700" i="0" dirty="0"/>
              <a:t>ern</a:t>
            </a:r>
            <a:r>
              <a:rPr lang="es-ES" sz="3700" i="0" dirty="0"/>
              <a:t>o</a:t>
            </a:r>
            <a:r>
              <a:rPr sz="3700" i="0" dirty="0"/>
              <a:t>;</a:t>
            </a:r>
            <a:endParaRPr sz="4000" dirty="0"/>
          </a:p>
          <a:p>
            <a:pPr marL="0" indent="0" defTabSz="358775">
              <a:lnSpc>
                <a:spcPct val="72000"/>
              </a:lnSpc>
              <a:spcBef>
                <a:spcPts val="0"/>
              </a:spcBef>
              <a:buSzTx/>
              <a:buNone/>
              <a:defRPr sz="3700">
                <a:latin typeface="+mj-lt"/>
                <a:ea typeface="+mj-ea"/>
                <a:cs typeface="+mj-cs"/>
                <a:sym typeface="Helvetica"/>
              </a:defRPr>
            </a:pPr>
            <a:r>
              <a:rPr dirty="0"/>
              <a:t> </a:t>
            </a:r>
            <a:endParaRPr sz="4000" dirty="0"/>
          </a:p>
          <a:p>
            <a:pPr marL="0" indent="0" defTabSz="358775">
              <a:lnSpc>
                <a:spcPct val="72000"/>
              </a:lnSpc>
              <a:spcBef>
                <a:spcPts val="0"/>
              </a:spcBef>
              <a:buSzTx/>
              <a:buNone/>
              <a:defRPr sz="3700" i="1">
                <a:latin typeface="+mj-lt"/>
                <a:ea typeface="+mj-ea"/>
                <a:cs typeface="+mj-cs"/>
                <a:sym typeface="Helvetica"/>
              </a:defRPr>
            </a:pPr>
            <a:r>
              <a:rPr dirty="0"/>
              <a:t>		</a:t>
            </a:r>
            <a:r>
              <a:rPr lang="es-ES" dirty="0"/>
              <a:t>a personas afines a la institución</a:t>
            </a:r>
            <a:r>
              <a:rPr i="0" dirty="0"/>
              <a:t> o </a:t>
            </a:r>
            <a:r>
              <a:rPr lang="es-ES" i="0" dirty="0"/>
              <a:t>membresía</a:t>
            </a:r>
            <a:r>
              <a:rPr i="0" dirty="0"/>
              <a:t>,</a:t>
            </a:r>
            <a:endParaRPr sz="1600" dirty="0"/>
          </a:p>
          <a:p>
            <a:pPr marL="0" indent="0" defTabSz="358775">
              <a:lnSpc>
                <a:spcPct val="72000"/>
              </a:lnSpc>
              <a:spcBef>
                <a:spcPts val="0"/>
              </a:spcBef>
              <a:buSzTx/>
              <a:buNone/>
              <a:defRPr sz="3700">
                <a:latin typeface="+mj-lt"/>
                <a:ea typeface="+mj-ea"/>
                <a:cs typeface="+mj-cs"/>
                <a:sym typeface="Helvetica"/>
              </a:defRPr>
            </a:pPr>
            <a:r>
              <a:rPr dirty="0"/>
              <a:t> </a:t>
            </a:r>
            <a:endParaRPr sz="4000" dirty="0"/>
          </a:p>
          <a:p>
            <a:pPr marL="0" indent="0" defTabSz="358775">
              <a:lnSpc>
                <a:spcPct val="72000"/>
              </a:lnSpc>
              <a:spcBef>
                <a:spcPts val="0"/>
              </a:spcBef>
              <a:buSzTx/>
              <a:buNone/>
              <a:defRPr sz="3700">
                <a:latin typeface="+mj-lt"/>
                <a:ea typeface="+mj-ea"/>
                <a:cs typeface="+mj-cs"/>
                <a:sym typeface="Helvetica"/>
              </a:defRPr>
            </a:pPr>
            <a:r>
              <a:rPr dirty="0"/>
              <a:t>		</a:t>
            </a:r>
            <a:r>
              <a:rPr lang="es-ES" dirty="0"/>
              <a:t>y</a:t>
            </a:r>
            <a:r>
              <a:rPr dirty="0"/>
              <a:t> </a:t>
            </a:r>
            <a:r>
              <a:rPr lang="es-ES" i="1" dirty="0"/>
              <a:t>para</a:t>
            </a:r>
            <a:r>
              <a:rPr i="1" dirty="0"/>
              <a:t> </a:t>
            </a:r>
            <a:r>
              <a:rPr lang="es-ES" i="1" dirty="0"/>
              <a:t>el(</a:t>
            </a:r>
            <a:r>
              <a:rPr lang="es-ES" dirty="0"/>
              <a:t>los) líder</a:t>
            </a:r>
            <a:r>
              <a:rPr dirty="0"/>
              <a:t>(</a:t>
            </a:r>
            <a:r>
              <a:rPr lang="es-ES" dirty="0"/>
              <a:t>e</a:t>
            </a:r>
            <a:r>
              <a:rPr dirty="0"/>
              <a:t>s)</a:t>
            </a:r>
            <a:r>
              <a:rPr i="1" dirty="0"/>
              <a:t>.</a:t>
            </a:r>
            <a:endParaRPr sz="4000" dirty="0"/>
          </a:p>
          <a:p>
            <a:pPr marL="0" indent="0" defTabSz="358775">
              <a:lnSpc>
                <a:spcPct val="72000"/>
              </a:lnSpc>
              <a:spcBef>
                <a:spcPts val="0"/>
              </a:spcBef>
              <a:buSzTx/>
              <a:buNone/>
              <a:defRPr>
                <a:latin typeface="+mj-lt"/>
                <a:ea typeface="+mj-ea"/>
                <a:cs typeface="+mj-cs"/>
                <a:sym typeface="Helvetica"/>
              </a:defRPr>
            </a:pPr>
            <a:endParaRPr dirty="0"/>
          </a:p>
          <a:p>
            <a:pPr marL="0" indent="0" defTabSz="358775">
              <a:lnSpc>
                <a:spcPct val="72000"/>
              </a:lnSpc>
              <a:spcBef>
                <a:spcPts val="0"/>
              </a:spcBef>
              <a:buSzTx/>
              <a:buNone/>
              <a:defRPr sz="2400" i="1">
                <a:latin typeface="+mj-lt"/>
                <a:ea typeface="+mj-ea"/>
                <a:cs typeface="+mj-cs"/>
                <a:sym typeface="Helvetica"/>
              </a:defRPr>
            </a:pPr>
            <a:r>
              <a:rPr dirty="0"/>
              <a:t> </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indefinite" fill="hold"/>
                                        <p:tgtEl>
                                          <p:spTgt spid="1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indefinite" fill="hold"/>
                                        <p:tgtEl>
                                          <p:spTgt spid="13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indefinite" fill="hold"/>
                                        <p:tgtEl>
                                          <p:spTgt spid="13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indefinite" fill="hold"/>
                                        <p:tgtEl>
                                          <p:spTgt spid="13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indefinite" fill="hold"/>
                                        <p:tgtEl>
                                          <p:spTgt spid="139">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indefinite" fill="hold"/>
                                        <p:tgtEl>
                                          <p:spTgt spid="1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he Local Church Board…"/>
          <p:cNvSpPr txBox="1">
            <a:spLocks noGrp="1"/>
          </p:cNvSpPr>
          <p:nvPr>
            <p:ph type="title"/>
          </p:nvPr>
        </p:nvSpPr>
        <p:spPr>
          <a:xfrm>
            <a:off x="952500" y="444499"/>
            <a:ext cx="11099800" cy="1648499"/>
          </a:xfrm>
          <a:prstGeom prst="rect">
            <a:avLst/>
          </a:prstGeom>
        </p:spPr>
        <p:txBody>
          <a:bodyPr/>
          <a:lstStyle/>
          <a:p>
            <a:pPr>
              <a:defRPr sz="5000" b="1" i="1">
                <a:latin typeface="+mj-lt"/>
                <a:ea typeface="+mj-ea"/>
                <a:cs typeface="+mj-cs"/>
                <a:sym typeface="Helvetica"/>
              </a:defRPr>
            </a:pPr>
            <a:r>
              <a:rPr lang="es-ES"/>
              <a:t>La Junta de la iglesia local</a:t>
            </a:r>
            <a:r>
              <a:t>…</a:t>
            </a:r>
          </a:p>
        </p:txBody>
      </p:sp>
      <p:sp>
        <p:nvSpPr>
          <p:cNvPr id="144" name="Nominees selected by Nominating Committee…"/>
          <p:cNvSpPr txBox="1">
            <a:spLocks noGrp="1"/>
          </p:cNvSpPr>
          <p:nvPr>
            <p:ph type="body" idx="1"/>
          </p:nvPr>
        </p:nvSpPr>
        <p:spPr>
          <a:xfrm>
            <a:off x="1473200" y="2078298"/>
            <a:ext cx="10360368" cy="5597004"/>
          </a:xfrm>
          <a:prstGeom prst="rect">
            <a:avLst/>
          </a:prstGeom>
        </p:spPr>
        <p:txBody>
          <a:bodyPr>
            <a:normAutofit lnSpcReduction="10000"/>
          </a:bodyPr>
          <a:lstStyle/>
          <a:p>
            <a:pPr marL="0" indent="0">
              <a:buSzTx/>
              <a:buNone/>
              <a:defRPr>
                <a:latin typeface="+mj-lt"/>
                <a:ea typeface="+mj-ea"/>
                <a:cs typeface="+mj-cs"/>
                <a:sym typeface="Helvetica"/>
              </a:defRPr>
            </a:pPr>
            <a:r>
              <a:rPr lang="es-ES" dirty="0"/>
              <a:t>Nómina seleccionada</a:t>
            </a:r>
            <a:r>
              <a:rPr dirty="0"/>
              <a:t> </a:t>
            </a:r>
            <a:r>
              <a:rPr lang="es-ES" dirty="0"/>
              <a:t>por un</a:t>
            </a:r>
            <a:r>
              <a:rPr dirty="0"/>
              <a:t> </a:t>
            </a:r>
            <a:r>
              <a:rPr lang="es-ES" dirty="0"/>
              <a:t>Comité Nominativo</a:t>
            </a:r>
          </a:p>
          <a:p>
            <a:pPr marL="0" indent="0">
              <a:spcBef>
                <a:spcPts val="0"/>
              </a:spcBef>
              <a:buSzTx/>
              <a:buNone/>
              <a:defRPr>
                <a:latin typeface="+mj-lt"/>
                <a:ea typeface="+mj-ea"/>
                <a:cs typeface="+mj-cs"/>
                <a:sym typeface="Helvetica"/>
              </a:defRPr>
            </a:pPr>
            <a:endParaRPr dirty="0"/>
          </a:p>
          <a:p>
            <a:pPr marL="0" indent="0">
              <a:spcBef>
                <a:spcPts val="0"/>
              </a:spcBef>
              <a:buSzTx/>
              <a:buNone/>
              <a:defRPr>
                <a:latin typeface="+mj-lt"/>
                <a:ea typeface="+mj-ea"/>
                <a:cs typeface="+mj-cs"/>
                <a:sym typeface="Helvetica"/>
              </a:defRPr>
            </a:pPr>
            <a:r>
              <a:rPr lang="es-ES" dirty="0"/>
              <a:t>Elegida por la congregación</a:t>
            </a:r>
            <a:r>
              <a:rPr dirty="0"/>
              <a:t> </a:t>
            </a:r>
            <a:r>
              <a:rPr lang="es-ES" dirty="0"/>
              <a:t>en una reunión anual</a:t>
            </a:r>
            <a:r>
              <a:rPr dirty="0"/>
              <a:t>, </a:t>
            </a:r>
          </a:p>
          <a:p>
            <a:pPr marL="0" indent="0">
              <a:spcBef>
                <a:spcPts val="0"/>
              </a:spcBef>
              <a:buSzTx/>
              <a:buNone/>
              <a:defRPr>
                <a:latin typeface="+mj-lt"/>
                <a:ea typeface="+mj-ea"/>
                <a:cs typeface="+mj-cs"/>
                <a:sym typeface="Helvetica"/>
              </a:defRPr>
            </a:pPr>
            <a:r>
              <a:rPr lang="es-ES" dirty="0"/>
              <a:t>dentro de los 90 días previos</a:t>
            </a:r>
            <a:r>
              <a:rPr dirty="0"/>
              <a:t> </a:t>
            </a:r>
            <a:r>
              <a:rPr lang="es-ES" dirty="0"/>
              <a:t>a la Asamblea de </a:t>
            </a:r>
            <a:r>
              <a:rPr dirty="0"/>
              <a:t>Distri</a:t>
            </a:r>
            <a:r>
              <a:rPr lang="es-ES" dirty="0"/>
              <a:t>to</a:t>
            </a:r>
          </a:p>
          <a:p>
            <a:pPr marL="0" indent="0">
              <a:spcBef>
                <a:spcPts val="0"/>
              </a:spcBef>
              <a:buSzTx/>
              <a:buNone/>
              <a:defRPr sz="2400">
                <a:latin typeface="+mj-lt"/>
                <a:ea typeface="+mj-ea"/>
                <a:cs typeface="+mj-cs"/>
                <a:sym typeface="Helvetica"/>
              </a:defRPr>
            </a:pPr>
            <a:endParaRPr dirty="0"/>
          </a:p>
          <a:p>
            <a:pPr marL="0" lvl="1" indent="448310">
              <a:spcBef>
                <a:spcPts val="0"/>
              </a:spcBef>
              <a:buSzTx/>
              <a:buNone/>
              <a:defRPr sz="2400" b="1">
                <a:latin typeface="+mj-lt"/>
                <a:ea typeface="+mj-ea"/>
                <a:cs typeface="+mj-cs"/>
                <a:sym typeface="Helvetica"/>
              </a:defRPr>
            </a:pPr>
            <a:r>
              <a:rPr dirty="0"/>
              <a:t>Elec</a:t>
            </a:r>
            <a:r>
              <a:rPr lang="es-ES" dirty="0"/>
              <a:t>ció</a:t>
            </a:r>
            <a:r>
              <a:rPr dirty="0"/>
              <a:t>n </a:t>
            </a:r>
            <a:r>
              <a:rPr lang="es-ES" dirty="0"/>
              <a:t>de</a:t>
            </a:r>
            <a:r>
              <a:rPr dirty="0"/>
              <a:t> </a:t>
            </a:r>
            <a:r>
              <a:rPr lang="es-ES" dirty="0"/>
              <a:t>Ecónomos</a:t>
            </a:r>
            <a:r>
              <a:rPr dirty="0"/>
              <a:t> </a:t>
            </a:r>
          </a:p>
          <a:p>
            <a:pPr marL="0" lvl="1" indent="448310">
              <a:spcBef>
                <a:spcPts val="0"/>
              </a:spcBef>
              <a:buSzTx/>
              <a:buNone/>
              <a:defRPr sz="2400">
                <a:latin typeface="+mj-lt"/>
                <a:ea typeface="+mj-ea"/>
                <a:cs typeface="+mj-cs"/>
                <a:sym typeface="Helvetica"/>
              </a:defRPr>
            </a:pPr>
            <a:r>
              <a:rPr dirty="0"/>
              <a:t>		</a:t>
            </a:r>
            <a:r>
              <a:rPr lang="es-ES" i="1" dirty="0"/>
              <a:t>responsable de la propiedad</a:t>
            </a:r>
            <a:r>
              <a:rPr i="1" dirty="0"/>
              <a:t> </a:t>
            </a:r>
            <a:r>
              <a:rPr lang="es-ES" i="1" dirty="0"/>
              <a:t>y recolección de fondos</a:t>
            </a:r>
            <a:endParaRPr i="1" dirty="0"/>
          </a:p>
          <a:p>
            <a:pPr marL="0" lvl="1" indent="444500">
              <a:spcBef>
                <a:spcPts val="0"/>
              </a:spcBef>
              <a:buSzTx/>
              <a:buNone/>
              <a:defRPr sz="2400" b="1">
                <a:latin typeface="+mj-lt"/>
                <a:ea typeface="+mj-ea"/>
                <a:cs typeface="+mj-cs"/>
                <a:sym typeface="Helvetica"/>
              </a:defRPr>
            </a:pPr>
            <a:endParaRPr dirty="0"/>
          </a:p>
          <a:p>
            <a:pPr marL="0" lvl="1" indent="444500">
              <a:spcBef>
                <a:spcPts val="0"/>
              </a:spcBef>
              <a:buSzTx/>
              <a:buNone/>
              <a:defRPr sz="2400" b="1">
                <a:latin typeface="+mj-lt"/>
                <a:ea typeface="+mj-ea"/>
                <a:cs typeface="+mj-cs"/>
                <a:sym typeface="Helvetica"/>
              </a:defRPr>
            </a:pPr>
            <a:r>
              <a:rPr dirty="0"/>
              <a:t>Elec</a:t>
            </a:r>
            <a:r>
              <a:rPr lang="es-ES" dirty="0"/>
              <a:t>ció</a:t>
            </a:r>
            <a:r>
              <a:rPr dirty="0"/>
              <a:t>n </a:t>
            </a:r>
            <a:r>
              <a:rPr lang="es-ES" dirty="0"/>
              <a:t>de</a:t>
            </a:r>
            <a:r>
              <a:rPr dirty="0"/>
              <a:t> </a:t>
            </a:r>
            <a:r>
              <a:rPr lang="es-ES" dirty="0"/>
              <a:t>Mayordomos</a:t>
            </a:r>
            <a:r>
              <a:rPr dirty="0"/>
              <a:t> </a:t>
            </a:r>
          </a:p>
          <a:p>
            <a:pPr marL="0" lvl="1" indent="444500">
              <a:spcBef>
                <a:spcPts val="0"/>
              </a:spcBef>
              <a:buSzTx/>
              <a:buNone/>
              <a:defRPr sz="2400">
                <a:latin typeface="+mj-lt"/>
                <a:ea typeface="+mj-ea"/>
                <a:cs typeface="+mj-cs"/>
                <a:sym typeface="Helvetica"/>
              </a:defRPr>
            </a:pPr>
            <a:r>
              <a:rPr dirty="0"/>
              <a:t>		</a:t>
            </a:r>
            <a:r>
              <a:rPr lang="es-ES" dirty="0"/>
              <a:t>responsable del crecimiento de la iglesia</a:t>
            </a:r>
            <a:r>
              <a:rPr dirty="0"/>
              <a:t>, evangelism</a:t>
            </a:r>
            <a:r>
              <a:rPr lang="es-ES" dirty="0"/>
              <a:t>o</a:t>
            </a:r>
          </a:p>
          <a:p>
            <a:pPr marL="0" lvl="1" indent="444500">
              <a:buSzTx/>
              <a:buNone/>
              <a:defRPr sz="2400" b="1">
                <a:latin typeface="+mj-lt"/>
                <a:ea typeface="+mj-ea"/>
                <a:cs typeface="+mj-cs"/>
                <a:sym typeface="Helvetica"/>
              </a:defRPr>
            </a:pPr>
            <a:r>
              <a:rPr lang="es-ES" dirty="0"/>
              <a:t>Comité de </a:t>
            </a:r>
            <a:r>
              <a:rPr dirty="0"/>
              <a:t>Educa</a:t>
            </a:r>
            <a:r>
              <a:rPr lang="es-ES" dirty="0"/>
              <a:t>c</a:t>
            </a:r>
            <a:r>
              <a:rPr dirty="0"/>
              <a:t>i</a:t>
            </a:r>
            <a:r>
              <a:rPr lang="es-ES" dirty="0"/>
              <a:t>ó</a:t>
            </a:r>
            <a:r>
              <a:rPr dirty="0"/>
              <a:t>n</a:t>
            </a:r>
            <a:r>
              <a:rPr b="0" dirty="0"/>
              <a:t>- </a:t>
            </a:r>
            <a:r>
              <a:rPr lang="es-ES" b="0" dirty="0"/>
              <a:t>puede ser parte de la junta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Four modes of thinking:…"/>
          <p:cNvSpPr txBox="1">
            <a:spLocks noGrp="1"/>
          </p:cNvSpPr>
          <p:nvPr>
            <p:ph type="body" idx="1"/>
          </p:nvPr>
        </p:nvSpPr>
        <p:spPr>
          <a:xfrm>
            <a:off x="645845" y="377779"/>
            <a:ext cx="11524813" cy="7649755"/>
          </a:xfrm>
          <a:prstGeom prst="rect">
            <a:avLst/>
          </a:prstGeom>
        </p:spPr>
        <p:txBody>
          <a:bodyPr/>
          <a:lstStyle/>
          <a:p>
            <a:pPr marL="0" indent="0" algn="ctr">
              <a:spcBef>
                <a:spcPts val="0"/>
              </a:spcBef>
              <a:buSzTx/>
              <a:buNone/>
              <a:defRPr sz="6700" b="1">
                <a:latin typeface="+mj-lt"/>
                <a:ea typeface="+mj-ea"/>
                <a:cs typeface="+mj-cs"/>
                <a:sym typeface="Helvetica"/>
              </a:defRPr>
            </a:pPr>
            <a:r>
              <a:rPr lang="es-ES" dirty="0"/>
              <a:t>Cuatro maneras de pensar</a:t>
            </a:r>
            <a:r>
              <a:rPr dirty="0"/>
              <a:t>: </a:t>
            </a:r>
            <a:endParaRPr sz="1800" dirty="0"/>
          </a:p>
          <a:p>
            <a:pPr marL="0" indent="0" algn="ctr">
              <a:spcBef>
                <a:spcPts val="0"/>
              </a:spcBef>
              <a:buSzTx/>
              <a:buNone/>
              <a:defRPr sz="8000">
                <a:latin typeface="+mj-lt"/>
                <a:ea typeface="+mj-ea"/>
                <a:cs typeface="+mj-cs"/>
                <a:sym typeface="Helvetica"/>
              </a:defRPr>
            </a:pPr>
            <a:r>
              <a:rPr lang="es-ES" dirty="0"/>
              <a:t>FIDUCIARIO</a:t>
            </a:r>
            <a:r>
              <a:rPr dirty="0"/>
              <a:t>                  </a:t>
            </a:r>
            <a:endParaRPr sz="1800" dirty="0"/>
          </a:p>
          <a:p>
            <a:pPr marL="0" indent="0" algn="ctr">
              <a:spcBef>
                <a:spcPts val="0"/>
              </a:spcBef>
              <a:buSzTx/>
              <a:buNone/>
              <a:defRPr sz="8000">
                <a:latin typeface="+mj-lt"/>
                <a:ea typeface="+mj-ea"/>
                <a:cs typeface="+mj-cs"/>
                <a:sym typeface="Helvetica"/>
              </a:defRPr>
            </a:pPr>
            <a:r>
              <a:rPr lang="es-ES" dirty="0"/>
              <a:t>E</a:t>
            </a:r>
            <a:r>
              <a:rPr dirty="0"/>
              <a:t>STRAT</a:t>
            </a:r>
            <a:r>
              <a:rPr lang="es-ES" dirty="0"/>
              <a:t>É</a:t>
            </a:r>
            <a:r>
              <a:rPr dirty="0"/>
              <a:t>GIC</a:t>
            </a:r>
            <a:r>
              <a:rPr lang="es-ES" dirty="0"/>
              <a:t>O</a:t>
            </a:r>
            <a:endParaRPr sz="1800" dirty="0"/>
          </a:p>
          <a:p>
            <a:pPr marL="0" indent="0" algn="ctr">
              <a:spcBef>
                <a:spcPts val="0"/>
              </a:spcBef>
              <a:buSzTx/>
              <a:buNone/>
              <a:defRPr sz="8000">
                <a:latin typeface="+mj-lt"/>
                <a:ea typeface="+mj-ea"/>
                <a:cs typeface="+mj-cs"/>
                <a:sym typeface="Helvetica"/>
              </a:defRPr>
            </a:pPr>
            <a:r>
              <a:rPr dirty="0"/>
              <a:t>REPRESENTATIV</a:t>
            </a:r>
            <a:r>
              <a:rPr lang="es-ES" dirty="0"/>
              <a:t>O</a:t>
            </a:r>
            <a:endParaRPr sz="1800" dirty="0"/>
          </a:p>
          <a:p>
            <a:pPr marL="0" indent="0" algn="ctr">
              <a:spcBef>
                <a:spcPts val="0"/>
              </a:spcBef>
              <a:buSzTx/>
              <a:buNone/>
              <a:defRPr sz="8000">
                <a:latin typeface="+mj-lt"/>
                <a:ea typeface="+mj-ea"/>
                <a:cs typeface="+mj-cs"/>
                <a:sym typeface="Helvetica"/>
              </a:defRPr>
            </a:pPr>
            <a:r>
              <a:rPr lang="es-ES" dirty="0"/>
              <a:t>REPLANTEO</a:t>
            </a:r>
            <a:endParaRPr sz="1800" dirty="0"/>
          </a:p>
          <a:p>
            <a:pPr marL="0" indent="0" algn="ctr">
              <a:spcBef>
                <a:spcPts val="0"/>
              </a:spcBef>
              <a:buSzTx/>
              <a:buNone/>
              <a:defRPr sz="3400">
                <a:latin typeface="+mj-lt"/>
                <a:ea typeface="+mj-ea"/>
                <a:cs typeface="+mj-cs"/>
                <a:sym typeface="Helvetica"/>
              </a:defRPr>
            </a:pPr>
            <a:r>
              <a:rPr lang="es-ES" dirty="0"/>
              <a:t>Piense en estos modos de pensar</a:t>
            </a:r>
            <a:r>
              <a:rPr dirty="0"/>
              <a:t> </a:t>
            </a:r>
            <a:r>
              <a:rPr lang="es-ES" dirty="0"/>
              <a:t>como un círculo contínuo</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our Modes of Thinking  about Governance"/>
          <p:cNvSpPr txBox="1">
            <a:spLocks noGrp="1"/>
          </p:cNvSpPr>
          <p:nvPr>
            <p:ph type="title"/>
          </p:nvPr>
        </p:nvSpPr>
        <p:spPr>
          <a:xfrm>
            <a:off x="952500" y="444500"/>
            <a:ext cx="11099800" cy="1342779"/>
          </a:xfrm>
          <a:prstGeom prst="rect">
            <a:avLst/>
          </a:prstGeom>
        </p:spPr>
        <p:txBody>
          <a:bodyPr/>
          <a:lstStyle/>
          <a:p>
            <a:pPr lvl="4">
              <a:defRPr sz="4400" b="1">
                <a:uFill>
                  <a:solidFill>
                    <a:srgbClr val="000000"/>
                  </a:solidFill>
                </a:uFill>
                <a:latin typeface="+mj-lt"/>
                <a:ea typeface="+mj-ea"/>
                <a:cs typeface="+mj-cs"/>
                <a:sym typeface="Helvetica"/>
              </a:defRPr>
            </a:pPr>
            <a:r>
              <a:rPr lang="es-ES"/>
              <a:t>Cuatro maneras de pensar sobre la administración</a:t>
            </a:r>
          </a:p>
        </p:txBody>
      </p:sp>
      <p:pic>
        <p:nvPicPr>
          <p:cNvPr id="149" name="image10.png" descr="D:\Pictures\Saved Pictures\4maneras.png4maneras"/>
          <p:cNvPicPr>
            <a:picLocks noChangeAspect="1"/>
          </p:cNvPicPr>
          <p:nvPr/>
        </p:nvPicPr>
        <p:blipFill>
          <a:blip r:embed="rId2"/>
          <a:srcRect/>
          <a:stretch>
            <a:fillRect/>
          </a:stretch>
        </p:blipFill>
        <p:spPr>
          <a:xfrm>
            <a:off x="584200" y="1924050"/>
            <a:ext cx="11836400" cy="6216650"/>
          </a:xfrm>
          <a:prstGeom prst="rect">
            <a:avLst/>
          </a:prstGeom>
          <a:ln w="12700">
            <a:miter lim="400000"/>
            <a:headEnd/>
            <a:tailEnd/>
          </a:ln>
          <a:effectLst>
            <a:outerShdw blurRad="190500" dir="5400000" rotWithShape="0">
              <a:srgbClr val="000000"/>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11.png" descr="image11.png"/>
          <p:cNvPicPr>
            <a:picLocks noChangeAspect="1"/>
          </p:cNvPicPr>
          <p:nvPr/>
        </p:nvPicPr>
        <p:blipFill>
          <a:blip r:embed="rId2"/>
          <a:stretch>
            <a:fillRect/>
          </a:stretch>
        </p:blipFill>
        <p:spPr>
          <a:xfrm rot="367773">
            <a:off x="1846551" y="676468"/>
            <a:ext cx="9601320" cy="6208159"/>
          </a:xfrm>
          <a:prstGeom prst="rect">
            <a:avLst/>
          </a:prstGeom>
          <a:ln w="25400">
            <a:solidFill>
              <a:srgbClr val="F3F7F5"/>
            </a:solidFill>
            <a:miter lim="400000"/>
            <a:headEnd/>
            <a:tailEnd/>
          </a:ln>
          <a:effectLst>
            <a:outerShdw blurRad="50800" dist="25400" dir="3600000" rotWithShape="0">
              <a:srgbClr val="000000">
                <a:alpha val="70000"/>
              </a:srgbClr>
            </a:outerShdw>
          </a:effectLst>
        </p:spPr>
      </p:pic>
      <p:sp>
        <p:nvSpPr>
          <p:cNvPr id="152" name="A Legal and Program Audit"/>
          <p:cNvSpPr/>
          <p:nvPr/>
        </p:nvSpPr>
        <p:spPr>
          <a:xfrm rot="21087451">
            <a:off x="-168719" y="3973333"/>
            <a:ext cx="13402451" cy="859155"/>
          </a:xfrm>
          <a:prstGeom prst="rect">
            <a:avLst/>
          </a:prstGeom>
          <a:solidFill>
            <a:schemeClr val="accent5"/>
          </a:solidFill>
          <a:ln w="12700">
            <a:miter lim="400000"/>
          </a:ln>
        </p:spPr>
        <p:txBody>
          <a:bodyPr lIns="45718" tIns="45718" rIns="45718" bIns="45718">
            <a:spAutoFit/>
          </a:bodyPr>
          <a:lstStyle>
            <a:lvl1pPr>
              <a:defRPr sz="5000" cap="all">
                <a:solidFill>
                  <a:srgbClr val="FFFFFF"/>
                </a:solidFill>
                <a:latin typeface="Impact" panose="020B0806030902050204"/>
                <a:ea typeface="Impact" panose="020B0806030902050204"/>
                <a:cs typeface="Impact" panose="020B0806030902050204"/>
                <a:sym typeface="Impact" panose="020B0806030902050204"/>
              </a:defRPr>
            </a:lvl1pPr>
          </a:lstStyle>
          <a:p>
            <a:r>
              <a:rPr lang="es-ES"/>
              <a:t>UNA AUDITORÍA</a:t>
            </a:r>
            <a:r>
              <a:t> Legal </a:t>
            </a:r>
            <a:r>
              <a:rPr lang="es-ES"/>
              <a:t>Y</a:t>
            </a:r>
            <a:r>
              <a:t> Progra</a:t>
            </a:r>
            <a:r>
              <a:rPr lang="es-ES"/>
              <a:t>MADA</a:t>
            </a:r>
          </a:p>
        </p:txBody>
      </p:sp>
      <p:sp>
        <p:nvSpPr>
          <p:cNvPr id="153" name="See www.BoardServe.org. Click Blog. See February 24, 2015 blogpost"/>
          <p:cNvSpPr txBox="1"/>
          <p:nvPr/>
        </p:nvSpPr>
        <p:spPr>
          <a:xfrm>
            <a:off x="376268" y="7535018"/>
            <a:ext cx="12428688" cy="394335"/>
          </a:xfrm>
          <a:prstGeom prst="rect">
            <a:avLst/>
          </a:prstGeom>
          <a:ln w="12700">
            <a:miter lim="400000"/>
          </a:ln>
        </p:spPr>
        <p:txBody>
          <a:bodyPr lIns="45718" tIns="45718" rIns="45718" bIns="45718">
            <a:spAutoFit/>
          </a:bodyPr>
          <a:lstStyle>
            <a:lvl1pPr marL="389255" indent="-389255" defTabSz="484505">
              <a:spcBef>
                <a:spcPts val="3400"/>
              </a:spcBef>
              <a:defRPr sz="2400">
                <a:latin typeface="+mn-lt"/>
                <a:ea typeface="+mn-ea"/>
                <a:cs typeface="+mn-cs"/>
                <a:sym typeface="Helvetica Neue"/>
              </a:defRPr>
            </a:lvl1pPr>
          </a:lstStyle>
          <a:p>
            <a:r>
              <a:rPr sz="1980" dirty="0">
                <a:latin typeface="+mj-lt"/>
                <a:ea typeface="+mj-ea"/>
                <a:cs typeface="+mj-cs"/>
              </a:rPr>
              <a:t>V</a:t>
            </a:r>
            <a:r>
              <a:rPr lang="es-ES" sz="1980" dirty="0">
                <a:latin typeface="+mj-lt"/>
                <a:ea typeface="+mj-ea"/>
                <a:cs typeface="+mj-cs"/>
              </a:rPr>
              <a:t>éalo en</a:t>
            </a:r>
            <a:r>
              <a:rPr sz="1980" dirty="0">
                <a:latin typeface="+mj-lt"/>
                <a:ea typeface="+mj-ea"/>
                <a:cs typeface="+mj-cs"/>
              </a:rPr>
              <a:t> www.BoardServe.org. Click</a:t>
            </a:r>
            <a:r>
              <a:rPr lang="es-ES" sz="1980" dirty="0">
                <a:latin typeface="+mj-lt"/>
                <a:ea typeface="+mj-ea"/>
                <a:cs typeface="+mj-cs"/>
              </a:rPr>
              <a:t>eá en</a:t>
            </a:r>
            <a:r>
              <a:rPr sz="1980" dirty="0">
                <a:latin typeface="+mj-lt"/>
                <a:ea typeface="+mj-ea"/>
                <a:cs typeface="+mj-cs"/>
              </a:rPr>
              <a:t> Blog. </a:t>
            </a:r>
            <a:r>
              <a:rPr lang="es-ES" sz="1980" dirty="0">
                <a:latin typeface="+mj-lt"/>
                <a:ea typeface="+mj-ea"/>
                <a:cs typeface="+mj-cs"/>
              </a:rPr>
              <a:t>Mírelo en</a:t>
            </a:r>
            <a:r>
              <a:rPr sz="1980" dirty="0">
                <a:latin typeface="+mj-lt"/>
                <a:ea typeface="+mj-ea"/>
                <a:cs typeface="+mj-cs"/>
              </a:rPr>
              <a:t> February 24, 2015 blogpost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hurch Board Survey"/>
          <p:cNvSpPr txBox="1">
            <a:spLocks noGrp="1"/>
          </p:cNvSpPr>
          <p:nvPr>
            <p:ph type="title"/>
          </p:nvPr>
        </p:nvSpPr>
        <p:spPr>
          <a:xfrm>
            <a:off x="952500" y="355081"/>
            <a:ext cx="11099800" cy="1483480"/>
          </a:xfrm>
          <a:prstGeom prst="rect">
            <a:avLst/>
          </a:prstGeom>
        </p:spPr>
        <p:txBody>
          <a:bodyPr/>
          <a:lstStyle>
            <a:lvl1pPr>
              <a:defRPr sz="5300" b="1">
                <a:latin typeface="+mj-lt"/>
                <a:ea typeface="+mj-ea"/>
                <a:cs typeface="+mj-cs"/>
                <a:sym typeface="Helvetica"/>
              </a:defRPr>
            </a:lvl1pPr>
          </a:lstStyle>
          <a:p>
            <a:r>
              <a:rPr lang="es-ES"/>
              <a:t>Encuesta de la Junta de la iglesia</a:t>
            </a:r>
          </a:p>
        </p:txBody>
      </p:sp>
      <p:sp>
        <p:nvSpPr>
          <p:cNvPr id="156" name="Please rate each statement as (1) strongly agree, (2) agree, (3) disagree, (4) strongly disagree.…"/>
          <p:cNvSpPr txBox="1">
            <a:spLocks noGrp="1"/>
          </p:cNvSpPr>
          <p:nvPr>
            <p:ph type="body" idx="1"/>
          </p:nvPr>
        </p:nvSpPr>
        <p:spPr>
          <a:xfrm>
            <a:off x="952500" y="1851259"/>
            <a:ext cx="11099800" cy="6502401"/>
          </a:xfrm>
          <a:prstGeom prst="rect">
            <a:avLst/>
          </a:prstGeom>
        </p:spPr>
        <p:txBody>
          <a:bodyPr/>
          <a:lstStyle/>
          <a:p>
            <a:pPr marL="0" indent="0" algn="ctr" defTabSz="577850">
              <a:spcBef>
                <a:spcPts val="4100"/>
              </a:spcBef>
              <a:buSzTx/>
              <a:buNone/>
              <a:defRPr sz="1980">
                <a:latin typeface="+mj-lt"/>
                <a:ea typeface="+mj-ea"/>
                <a:cs typeface="+mj-cs"/>
                <a:sym typeface="Helvetica"/>
              </a:defRPr>
            </a:pPr>
            <a:r>
              <a:rPr lang="es-ES"/>
              <a:t>Por favor califique</a:t>
            </a:r>
            <a:r>
              <a:t> </a:t>
            </a:r>
            <a:r>
              <a:rPr lang="es-ES"/>
              <a:t>cada</a:t>
            </a:r>
            <a:r>
              <a:t> </a:t>
            </a:r>
            <a:r>
              <a:rPr lang="es-ES"/>
              <a:t>declaración como</a:t>
            </a:r>
            <a:r>
              <a:t> (1) </a:t>
            </a:r>
            <a:r>
              <a:rPr lang="es-ES"/>
              <a:t>muy de acuerdo</a:t>
            </a:r>
            <a:r>
              <a:t>, (2) </a:t>
            </a:r>
            <a:r>
              <a:rPr lang="es-ES"/>
              <a:t>de acuerdo</a:t>
            </a:r>
            <a:r>
              <a:t>, (3) </a:t>
            </a:r>
            <a:r>
              <a:rPr lang="es-ES"/>
              <a:t>en desacuerdo</a:t>
            </a:r>
            <a:r>
              <a:t>, (4) </a:t>
            </a:r>
            <a:r>
              <a:rPr lang="es-ES"/>
              <a:t>muy en desacuerdo</a:t>
            </a:r>
            <a:r>
              <a:t> </a:t>
            </a:r>
          </a:p>
          <a:p>
            <a:pPr marL="0" indent="0" algn="ctr" defTabSz="577850">
              <a:spcBef>
                <a:spcPts val="900"/>
              </a:spcBef>
              <a:buSzTx/>
              <a:buNone/>
              <a:defRPr sz="3565" b="1">
                <a:latin typeface="+mj-lt"/>
                <a:ea typeface="+mj-ea"/>
                <a:cs typeface="+mj-cs"/>
                <a:sym typeface="Helvetica"/>
              </a:defRPr>
            </a:pPr>
            <a:r>
              <a:t>A. </a:t>
            </a:r>
            <a:r>
              <a:rPr lang="es-ES"/>
              <a:t>Junta y Misión</a:t>
            </a:r>
            <a:r>
              <a:t>: </a:t>
            </a:r>
          </a:p>
          <a:p>
            <a:pPr marL="0" indent="0" algn="ctr" defTabSz="577850">
              <a:spcBef>
                <a:spcPts val="900"/>
              </a:spcBef>
              <a:buSzTx/>
              <a:buNone/>
              <a:defRPr sz="3565" b="1">
                <a:latin typeface="+mj-lt"/>
                <a:ea typeface="+mj-ea"/>
                <a:cs typeface="+mj-cs"/>
                <a:sym typeface="Helvetica"/>
              </a:defRPr>
            </a:pPr>
            <a:r>
              <a:t>B. </a:t>
            </a:r>
            <a:r>
              <a:rPr lang="es-ES"/>
              <a:t>Relaciones Junta</a:t>
            </a:r>
            <a:r>
              <a:t>/Pastor: </a:t>
            </a:r>
          </a:p>
          <a:p>
            <a:pPr marL="0" indent="0" algn="ctr" defTabSz="577850">
              <a:spcBef>
                <a:spcPts val="900"/>
              </a:spcBef>
              <a:buSzTx/>
              <a:buNone/>
              <a:defRPr sz="3565" b="1">
                <a:latin typeface="+mj-lt"/>
                <a:ea typeface="+mj-ea"/>
                <a:cs typeface="+mj-cs"/>
                <a:sym typeface="Helvetica"/>
              </a:defRPr>
            </a:pPr>
            <a:r>
              <a:t>C. </a:t>
            </a:r>
            <a:r>
              <a:rPr lang="es-ES"/>
              <a:t>Relaciones miembro a miembro</a:t>
            </a:r>
            <a:r>
              <a:t>: </a:t>
            </a:r>
          </a:p>
          <a:p>
            <a:pPr marL="0" indent="0" algn="ctr" defTabSz="577850">
              <a:spcBef>
                <a:spcPts val="900"/>
              </a:spcBef>
              <a:buSzTx/>
              <a:buNone/>
              <a:defRPr sz="3565" b="1">
                <a:latin typeface="+mj-lt"/>
                <a:ea typeface="+mj-ea"/>
                <a:cs typeface="+mj-cs"/>
                <a:sym typeface="Helvetica"/>
              </a:defRPr>
            </a:pPr>
            <a:r>
              <a:t>D. </a:t>
            </a:r>
            <a:r>
              <a:rPr lang="es-ES"/>
              <a:t>La agenda de la Junta</a:t>
            </a:r>
            <a:r>
              <a:t>: </a:t>
            </a:r>
          </a:p>
          <a:p>
            <a:pPr marL="0" indent="0" algn="ctr" defTabSz="577850">
              <a:spcBef>
                <a:spcPts val="900"/>
              </a:spcBef>
              <a:buSzTx/>
              <a:buNone/>
              <a:defRPr sz="3565" b="1">
                <a:latin typeface="+mj-lt"/>
                <a:ea typeface="+mj-ea"/>
                <a:cs typeface="+mj-cs"/>
                <a:sym typeface="Helvetica"/>
              </a:defRPr>
            </a:pPr>
            <a:r>
              <a:t>E. </a:t>
            </a:r>
            <a:r>
              <a:rPr lang="es-ES"/>
              <a:t>La organización de la Junta</a:t>
            </a:r>
            <a:r>
              <a:t>: </a:t>
            </a:r>
          </a:p>
          <a:p>
            <a:pPr marL="0" indent="0" algn="ctr" defTabSz="577850">
              <a:spcBef>
                <a:spcPts val="900"/>
              </a:spcBef>
              <a:buSzTx/>
              <a:buNone/>
              <a:defRPr sz="3565" b="1">
                <a:latin typeface="+mj-lt"/>
                <a:ea typeface="+mj-ea"/>
                <a:cs typeface="+mj-cs"/>
                <a:sym typeface="Helvetica"/>
              </a:defRPr>
            </a:pPr>
            <a:r>
              <a:t>F. </a:t>
            </a:r>
            <a:r>
              <a:rPr lang="es-ES"/>
              <a:t>La función de la Junta</a:t>
            </a:r>
            <a:r>
              <a:t>: </a:t>
            </a:r>
          </a:p>
          <a:p>
            <a:pPr marL="0" indent="0" algn="ctr" defTabSz="577850">
              <a:spcBef>
                <a:spcPts val="900"/>
              </a:spcBef>
              <a:buSzTx/>
              <a:buNone/>
              <a:defRPr sz="3565" b="1">
                <a:latin typeface="+mj-lt"/>
                <a:ea typeface="+mj-ea"/>
                <a:cs typeface="+mj-cs"/>
                <a:sym typeface="Helvetica"/>
              </a:defRPr>
            </a:pPr>
            <a:r>
              <a:t>G. </a:t>
            </a:r>
            <a:r>
              <a:rPr lang="es-ES"/>
              <a:t>Problemas de tuercas y tornillos</a:t>
            </a:r>
          </a:p>
          <a:p>
            <a:pPr marL="0" indent="0" algn="ctr" defTabSz="577850">
              <a:spcBef>
                <a:spcPts val="900"/>
              </a:spcBef>
              <a:buSzTx/>
              <a:buNone/>
              <a:defRPr sz="3565" b="1">
                <a:latin typeface="+mj-lt"/>
                <a:ea typeface="+mj-ea"/>
                <a:cs typeface="+mj-cs"/>
                <a:sym typeface="Helvetica"/>
              </a:defRPr>
            </a:pPr>
            <a:r>
              <a:t>H. </a:t>
            </a:r>
            <a:r>
              <a:rPr lang="es-ES"/>
              <a:t>Resumen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Board Responsibilities…"/>
          <p:cNvSpPr txBox="1">
            <a:spLocks noGrp="1"/>
          </p:cNvSpPr>
          <p:nvPr>
            <p:ph type="title"/>
          </p:nvPr>
        </p:nvSpPr>
        <p:spPr>
          <a:xfrm>
            <a:off x="952500" y="444500"/>
            <a:ext cx="11099800" cy="1920041"/>
          </a:xfrm>
          <a:prstGeom prst="rect">
            <a:avLst/>
          </a:prstGeom>
        </p:spPr>
        <p:txBody>
          <a:bodyPr>
            <a:normAutofit fontScale="90000"/>
          </a:bodyPr>
          <a:lstStyle/>
          <a:p>
            <a:pPr defTabSz="391160">
              <a:defRPr sz="4700" b="1">
                <a:latin typeface="+mj-lt"/>
                <a:ea typeface="+mj-ea"/>
                <a:cs typeface="+mj-cs"/>
                <a:sym typeface="Helvetica"/>
              </a:defRPr>
            </a:pPr>
            <a:r>
              <a:rPr lang="es-ES" dirty="0"/>
              <a:t>Responsabilidades de la Junta</a:t>
            </a:r>
            <a:endParaRPr sz="1600" dirty="0"/>
          </a:p>
          <a:p>
            <a:pPr defTabSz="391160">
              <a:spcBef>
                <a:spcPts val="2800"/>
              </a:spcBef>
              <a:defRPr sz="2500">
                <a:latin typeface="+mj-lt"/>
                <a:ea typeface="+mj-ea"/>
                <a:cs typeface="+mj-cs"/>
                <a:sym typeface="Helvetica"/>
              </a:defRPr>
            </a:pPr>
            <a:r>
              <a:rPr lang="es-ES" dirty="0"/>
              <a:t>La Junta tiene administración fiduciaria</a:t>
            </a:r>
            <a:r>
              <a:rPr dirty="0"/>
              <a:t>, </a:t>
            </a:r>
            <a:r>
              <a:rPr lang="es-ES" dirty="0"/>
              <a:t>e</a:t>
            </a:r>
            <a:r>
              <a:rPr dirty="0"/>
              <a:t>strat</a:t>
            </a:r>
            <a:r>
              <a:rPr lang="es-ES" dirty="0"/>
              <a:t>égica</a:t>
            </a:r>
            <a:r>
              <a:rPr dirty="0"/>
              <a:t> </a:t>
            </a:r>
            <a:r>
              <a:rPr lang="es-ES" dirty="0"/>
              <a:t>y</a:t>
            </a:r>
            <a:r>
              <a:rPr dirty="0"/>
              <a:t> representativ</a:t>
            </a:r>
            <a:r>
              <a:rPr lang="es-ES" dirty="0"/>
              <a:t>a además</a:t>
            </a:r>
            <a:r>
              <a:rPr dirty="0"/>
              <a:t> </a:t>
            </a:r>
            <a:r>
              <a:rPr lang="es-ES" dirty="0"/>
              <a:t>de replantear </a:t>
            </a:r>
            <a:r>
              <a:rPr dirty="0"/>
              <a:t>respons</a:t>
            </a:r>
            <a:r>
              <a:rPr lang="es-ES_tradnl" dirty="0"/>
              <a:t>a</a:t>
            </a:r>
            <a:r>
              <a:rPr dirty="0"/>
              <a:t>b</a:t>
            </a:r>
            <a:r>
              <a:rPr lang="es-ES_tradnl" dirty="0" err="1"/>
              <a:t>i</a:t>
            </a:r>
            <a:r>
              <a:rPr dirty="0"/>
              <a:t>li</a:t>
            </a:r>
            <a:r>
              <a:rPr lang="es-ES" dirty="0"/>
              <a:t>dades</a:t>
            </a:r>
            <a:r>
              <a:rPr dirty="0"/>
              <a:t> </a:t>
            </a:r>
            <a:r>
              <a:rPr lang="es-ES" dirty="0"/>
              <a:t>para la organización</a:t>
            </a:r>
            <a:r>
              <a:rPr dirty="0"/>
              <a:t> </a:t>
            </a:r>
            <a:r>
              <a:rPr lang="es-ES" dirty="0"/>
              <a:t>por lo menos en las áreas de</a:t>
            </a:r>
            <a:r>
              <a:rPr dirty="0"/>
              <a:t>:</a:t>
            </a:r>
          </a:p>
        </p:txBody>
      </p:sp>
      <p:sp>
        <p:nvSpPr>
          <p:cNvPr id="159" name="1. Mission and vision clarity…"/>
          <p:cNvSpPr txBox="1">
            <a:spLocks noGrp="1"/>
          </p:cNvSpPr>
          <p:nvPr>
            <p:ph type="body" idx="1"/>
          </p:nvPr>
        </p:nvSpPr>
        <p:spPr>
          <a:xfrm>
            <a:off x="1011299" y="2105865"/>
            <a:ext cx="11902445" cy="5529856"/>
          </a:xfrm>
          <a:prstGeom prst="rect">
            <a:avLst/>
          </a:prstGeom>
        </p:spPr>
        <p:txBody>
          <a:bodyPr>
            <a:normAutofit/>
          </a:bodyPr>
          <a:lstStyle/>
          <a:p>
            <a:pPr marL="0" lvl="4" indent="0">
              <a:spcBef>
                <a:spcPts val="0"/>
              </a:spcBef>
              <a:buSzTx/>
              <a:buNone/>
              <a:defRPr sz="3200">
                <a:latin typeface="+mj-lt"/>
                <a:ea typeface="+mj-ea"/>
                <a:cs typeface="+mj-cs"/>
                <a:sym typeface="Helvetica"/>
              </a:defRPr>
            </a:pPr>
            <a:r>
              <a:rPr dirty="0"/>
              <a:t>	</a:t>
            </a:r>
            <a:r>
              <a:rPr sz="3400" dirty="0"/>
              <a:t>1. </a:t>
            </a:r>
            <a:r>
              <a:rPr lang="es-ES" sz="3400" dirty="0"/>
              <a:t>Claridad en la </a:t>
            </a:r>
            <a:r>
              <a:rPr sz="3400" dirty="0"/>
              <a:t>Misi</a:t>
            </a:r>
            <a:r>
              <a:rPr lang="es-ES" sz="3400" dirty="0"/>
              <a:t>ó</a:t>
            </a:r>
            <a:r>
              <a:rPr sz="3400" dirty="0"/>
              <a:t>n </a:t>
            </a:r>
            <a:r>
              <a:rPr lang="es-ES" sz="3400" dirty="0"/>
              <a:t>y</a:t>
            </a:r>
            <a:r>
              <a:rPr sz="3400" dirty="0"/>
              <a:t> </a:t>
            </a:r>
            <a:r>
              <a:rPr lang="es-ES" sz="3400" dirty="0"/>
              <a:t>V</a:t>
            </a:r>
            <a:r>
              <a:rPr sz="3400" dirty="0"/>
              <a:t>isi</a:t>
            </a:r>
            <a:r>
              <a:rPr lang="es-ES" sz="3400" dirty="0"/>
              <a:t>ó</a:t>
            </a:r>
            <a:r>
              <a:rPr sz="3400" dirty="0"/>
              <a:t>n   </a:t>
            </a:r>
            <a:endParaRPr sz="1800" dirty="0"/>
          </a:p>
          <a:p>
            <a:pPr marL="0" lvl="4" indent="0">
              <a:spcBef>
                <a:spcPts val="0"/>
              </a:spcBef>
              <a:buSzTx/>
              <a:buNone/>
              <a:defRPr sz="3400">
                <a:latin typeface="+mj-lt"/>
                <a:ea typeface="+mj-ea"/>
                <a:cs typeface="+mj-cs"/>
                <a:sym typeface="Helvetica"/>
              </a:defRPr>
            </a:pPr>
            <a:r>
              <a:rPr dirty="0"/>
              <a:t>	2. </a:t>
            </a:r>
            <a:r>
              <a:rPr lang="es-ES" dirty="0"/>
              <a:t>Pensamiento y planeación estratégica</a:t>
            </a:r>
            <a:r>
              <a:rPr dirty="0"/>
              <a:t>                                                                                                                                                                                                        </a:t>
            </a:r>
            <a:endParaRPr sz="1800" dirty="0"/>
          </a:p>
          <a:p>
            <a:pPr marL="1071245" lvl="4" indent="-511175">
              <a:spcBef>
                <a:spcPts val="0"/>
              </a:spcBef>
              <a:buSzTx/>
              <a:buNone/>
              <a:defRPr sz="3400">
                <a:latin typeface="+mj-lt"/>
                <a:ea typeface="+mj-ea"/>
                <a:cs typeface="+mj-cs"/>
                <a:sym typeface="Helvetica"/>
              </a:defRPr>
            </a:pPr>
            <a:r>
              <a:rPr dirty="0"/>
              <a:t>3. </a:t>
            </a:r>
            <a:r>
              <a:rPr lang="es-ES" dirty="0"/>
              <a:t>Salud financiera</a:t>
            </a:r>
            <a:r>
              <a:rPr dirty="0"/>
              <a:t>, </a:t>
            </a:r>
            <a:r>
              <a:rPr lang="es-ES" dirty="0"/>
              <a:t>supervisión y aprobación del presupuesto</a:t>
            </a:r>
          </a:p>
          <a:p>
            <a:pPr marL="1071245" lvl="4" indent="-511175">
              <a:spcBef>
                <a:spcPts val="0"/>
              </a:spcBef>
              <a:buSzTx/>
              <a:buNone/>
              <a:defRPr sz="3400">
                <a:latin typeface="+mj-lt"/>
                <a:ea typeface="+mj-ea"/>
                <a:cs typeface="+mj-cs"/>
                <a:sym typeface="Helvetica"/>
              </a:defRPr>
            </a:pPr>
            <a:r>
              <a:rPr dirty="0"/>
              <a:t>4. </a:t>
            </a:r>
            <a:r>
              <a:rPr lang="es-ES" dirty="0"/>
              <a:t>Donaciones principales y desarrollo del </a:t>
            </a:r>
            <a:r>
              <a:rPr dirty="0"/>
              <a:t>capital</a:t>
            </a:r>
          </a:p>
          <a:p>
            <a:pPr marL="1071245" lvl="4" indent="-511175">
              <a:spcBef>
                <a:spcPts val="0"/>
              </a:spcBef>
              <a:buSzTx/>
              <a:buNone/>
              <a:defRPr sz="3400">
                <a:latin typeface="+mj-lt"/>
                <a:ea typeface="+mj-ea"/>
                <a:cs typeface="+mj-cs"/>
                <a:sym typeface="Helvetica"/>
              </a:defRPr>
            </a:pPr>
            <a:r>
              <a:rPr dirty="0"/>
              <a:t>5. </a:t>
            </a:r>
            <a:r>
              <a:rPr lang="es-ES" dirty="0"/>
              <a:t>Implementación de la misión</a:t>
            </a:r>
            <a:r>
              <a:rPr dirty="0"/>
              <a:t>, </a:t>
            </a:r>
            <a:r>
              <a:rPr lang="es-ES" dirty="0"/>
              <a:t>estrategia y</a:t>
            </a:r>
            <a:r>
              <a:rPr dirty="0"/>
              <a:t> revi</a:t>
            </a:r>
            <a:r>
              <a:rPr lang="es-ES" dirty="0"/>
              <a:t>sión</a:t>
            </a:r>
          </a:p>
          <a:p>
            <a:pPr marL="1071245" lvl="4" indent="-511175">
              <a:spcBef>
                <a:spcPts val="0"/>
              </a:spcBef>
              <a:buSzTx/>
              <a:buNone/>
              <a:defRPr sz="3400">
                <a:latin typeface="+mj-lt"/>
                <a:ea typeface="+mj-ea"/>
                <a:cs typeface="+mj-cs"/>
                <a:sym typeface="Helvetica"/>
              </a:defRPr>
            </a:pPr>
            <a:r>
              <a:rPr dirty="0"/>
              <a:t>6. </a:t>
            </a:r>
            <a:r>
              <a:rPr lang="es-ES" dirty="0">
                <a:sym typeface="+mn-ea"/>
              </a:rPr>
              <a:t>Enmarcarse en el problema</a:t>
            </a:r>
            <a:r>
              <a:rPr dirty="0">
                <a:sym typeface="+mn-ea"/>
              </a:rPr>
              <a:t> o </a:t>
            </a:r>
            <a:r>
              <a:rPr lang="es-ES" dirty="0">
                <a:sym typeface="+mn-ea"/>
              </a:rPr>
              <a:t>resolverlo con sentido</a:t>
            </a:r>
            <a:r>
              <a:rPr dirty="0">
                <a:sym typeface="+mn-ea"/>
              </a:rPr>
              <a:t> </a:t>
            </a:r>
            <a:r>
              <a:rPr lang="es-ES" dirty="0">
                <a:sym typeface="+mn-ea"/>
              </a:rPr>
              <a:t>(</a:t>
            </a:r>
            <a:r>
              <a:rPr dirty="0">
                <a:sym typeface="+mn-ea"/>
              </a:rPr>
              <a:t>“sense-making”</a:t>
            </a:r>
            <a:r>
              <a:rPr lang="es-ES" dirty="0">
                <a:sym typeface="+mn-ea"/>
              </a:rPr>
              <a:t>)</a:t>
            </a:r>
          </a:p>
          <a:p>
            <a:pPr marL="1071245" lvl="4" indent="-511175">
              <a:spcBef>
                <a:spcPts val="0"/>
              </a:spcBef>
              <a:buSzTx/>
              <a:buNone/>
              <a:defRPr sz="3400">
                <a:latin typeface="+mj-lt"/>
                <a:ea typeface="+mj-ea"/>
                <a:cs typeface="+mj-cs"/>
                <a:sym typeface="Helvetica"/>
              </a:defRPr>
            </a:pPr>
            <a:r>
              <a:rPr dirty="0"/>
              <a:t>7. </a:t>
            </a:r>
            <a:r>
              <a:rPr lang="es-ES" dirty="0"/>
              <a:t>Conectividad organizacional y</a:t>
            </a:r>
            <a:r>
              <a:rPr dirty="0"/>
              <a:t> </a:t>
            </a:r>
            <a:r>
              <a:rPr lang="es-ES" dirty="0"/>
              <a:t>redes</a:t>
            </a:r>
          </a:p>
          <a:p>
            <a:pPr marL="1071245" lvl="4" indent="-511175">
              <a:spcBef>
                <a:spcPts val="0"/>
              </a:spcBef>
              <a:buSzTx/>
              <a:buNone/>
              <a:defRPr sz="3400">
                <a:latin typeface="+mj-lt"/>
                <a:ea typeface="+mj-ea"/>
                <a:cs typeface="+mj-cs"/>
                <a:sym typeface="Helvetica"/>
              </a:defRPr>
            </a:pPr>
            <a:r>
              <a:rPr dirty="0"/>
              <a:t>8. </a:t>
            </a:r>
            <a:r>
              <a:rPr lang="es-ES" dirty="0"/>
              <a:t>Supervisión de la propiedad</a:t>
            </a:r>
            <a:r>
              <a:rPr dirty="0"/>
              <a:t>, expansi</a:t>
            </a:r>
            <a:r>
              <a:rPr lang="es-ES" dirty="0"/>
              <a:t>ó</a:t>
            </a:r>
            <a:r>
              <a:rPr dirty="0"/>
              <a:t>n, </a:t>
            </a:r>
            <a:r>
              <a:rPr lang="es-ES" dirty="0"/>
              <a:t>y postura </a:t>
            </a:r>
            <a:r>
              <a:rPr dirty="0"/>
              <a:t>legal</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indefinite" fill="hold"/>
                                        <p:tgtEl>
                                          <p:spTgt spid="1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indefinite" fill="hold"/>
                                        <p:tgtEl>
                                          <p:spTgt spid="1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indefinite" fill="hold"/>
                                        <p:tgtEl>
                                          <p:spTgt spid="1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A VISION STATEMENT  for boards"/>
          <p:cNvSpPr txBox="1">
            <a:spLocks noGrp="1"/>
          </p:cNvSpPr>
          <p:nvPr>
            <p:ph type="title"/>
          </p:nvPr>
        </p:nvSpPr>
        <p:spPr>
          <a:xfrm>
            <a:off x="1034818" y="717261"/>
            <a:ext cx="11099801" cy="1638938"/>
          </a:xfrm>
          <a:prstGeom prst="rect">
            <a:avLst/>
          </a:prstGeom>
        </p:spPr>
        <p:txBody>
          <a:bodyPr>
            <a:normAutofit/>
          </a:bodyPr>
          <a:lstStyle/>
          <a:p>
            <a:pPr defTabSz="478790">
              <a:defRPr sz="3690" b="1" i="1">
                <a:latin typeface="+mj-lt"/>
                <a:ea typeface="+mj-ea"/>
                <a:cs typeface="+mj-cs"/>
                <a:sym typeface="Helvetica"/>
              </a:defRPr>
            </a:pPr>
            <a:br/>
            <a:r>
              <a:rPr lang="es-ES"/>
              <a:t>Una DECLARACIÓN DE MISIÓN para las Juntas:</a:t>
            </a:r>
          </a:p>
        </p:txBody>
      </p:sp>
      <p:sp>
        <p:nvSpPr>
          <p:cNvPr id="164" name="“The leadership  ministry of…"/>
          <p:cNvSpPr txBox="1">
            <a:spLocks noGrp="1"/>
          </p:cNvSpPr>
          <p:nvPr>
            <p:ph type="body" idx="1"/>
          </p:nvPr>
        </p:nvSpPr>
        <p:spPr>
          <a:xfrm>
            <a:off x="952500" y="2234097"/>
            <a:ext cx="11099800" cy="5608763"/>
          </a:xfrm>
          <a:prstGeom prst="rect">
            <a:avLst/>
          </a:prstGeom>
        </p:spPr>
        <p:txBody>
          <a:bodyPr/>
          <a:lstStyle/>
          <a:p>
            <a:pPr algn="ctr">
              <a:spcBef>
                <a:spcPts val="1000"/>
              </a:spcBef>
              <a:buSzTx/>
              <a:buNone/>
              <a:defRPr sz="4000" b="1">
                <a:latin typeface="+mj-lt"/>
                <a:ea typeface="+mj-ea"/>
                <a:cs typeface="+mj-cs"/>
                <a:sym typeface="Helvetica"/>
              </a:defRPr>
            </a:pPr>
            <a:r>
              <a:rPr dirty="0"/>
              <a:t>“</a:t>
            </a:r>
            <a:r>
              <a:rPr lang="es-ES" dirty="0"/>
              <a:t>¡El ministerio del liderazgo</a:t>
            </a:r>
            <a:r>
              <a:rPr dirty="0"/>
              <a:t> </a:t>
            </a:r>
            <a:r>
              <a:rPr lang="es-ES" dirty="0"/>
              <a:t>de</a:t>
            </a:r>
            <a:r>
              <a:rPr dirty="0"/>
              <a:t> </a:t>
            </a:r>
          </a:p>
          <a:p>
            <a:pPr algn="ctr">
              <a:spcBef>
                <a:spcPts val="1000"/>
              </a:spcBef>
              <a:buSzTx/>
              <a:buNone/>
              <a:defRPr sz="4000" b="1" i="1">
                <a:latin typeface="+mj-lt"/>
                <a:ea typeface="+mj-ea"/>
                <a:cs typeface="+mj-cs"/>
                <a:sym typeface="Helvetica"/>
              </a:defRPr>
            </a:pPr>
            <a:r>
              <a:rPr lang="es-ES" dirty="0"/>
              <a:t>nuestra</a:t>
            </a:r>
            <a:r>
              <a:rPr i="0" dirty="0"/>
              <a:t> </a:t>
            </a:r>
            <a:r>
              <a:rPr lang="es-ES" i="0" dirty="0"/>
              <a:t>junta de la iglesia</a:t>
            </a:r>
            <a:endParaRPr i="0" dirty="0"/>
          </a:p>
          <a:p>
            <a:pPr algn="ctr">
              <a:spcBef>
                <a:spcPts val="1000"/>
              </a:spcBef>
              <a:buSzTx/>
              <a:buNone/>
              <a:defRPr sz="4000" b="1">
                <a:latin typeface="+mj-lt"/>
                <a:ea typeface="+mj-ea"/>
                <a:cs typeface="+mj-cs"/>
                <a:sym typeface="Helvetica"/>
              </a:defRPr>
            </a:pPr>
            <a:r>
              <a:rPr lang="es-ES" dirty="0"/>
              <a:t>permite que los </a:t>
            </a:r>
            <a:r>
              <a:rPr i="1" dirty="0">
                <a:sym typeface="+mn-ea"/>
              </a:rPr>
              <a:t>a</a:t>
            </a:r>
            <a:r>
              <a:rPr lang="es-ES" i="1" dirty="0">
                <a:sym typeface="+mn-ea"/>
              </a:rPr>
              <a:t>sistentes </a:t>
            </a:r>
            <a:r>
              <a:rPr lang="es-ES" i="1" dirty="0"/>
              <a:t>a</a:t>
            </a:r>
            <a:r>
              <a:rPr i="1" dirty="0"/>
              <a:t> </a:t>
            </a:r>
            <a:r>
              <a:rPr lang="es-ES" i="1" dirty="0"/>
              <a:t>la</a:t>
            </a:r>
            <a:r>
              <a:rPr i="1" dirty="0"/>
              <a:t> </a:t>
            </a:r>
            <a:r>
              <a:rPr lang="es-ES" i="1" dirty="0"/>
              <a:t>iglesia</a:t>
            </a:r>
            <a:endParaRPr i="1" dirty="0"/>
          </a:p>
          <a:p>
            <a:pPr algn="ctr">
              <a:spcBef>
                <a:spcPts val="1000"/>
              </a:spcBef>
              <a:buSzTx/>
              <a:buNone/>
              <a:defRPr sz="4000" b="1" i="1">
                <a:latin typeface="+mj-lt"/>
                <a:ea typeface="+mj-ea"/>
                <a:cs typeface="+mj-cs"/>
                <a:sym typeface="Helvetica"/>
              </a:defRPr>
            </a:pPr>
            <a:r>
              <a:rPr dirty="0"/>
              <a:t> </a:t>
            </a:r>
            <a:r>
              <a:rPr lang="es-ES" i="0" dirty="0"/>
              <a:t>cumplan</a:t>
            </a:r>
            <a:r>
              <a:rPr dirty="0"/>
              <a:t> </a:t>
            </a:r>
            <a:r>
              <a:rPr lang="es-ES" dirty="0"/>
              <a:t>su</a:t>
            </a:r>
            <a:r>
              <a:rPr dirty="0"/>
              <a:t> </a:t>
            </a:r>
            <a:r>
              <a:rPr i="0" dirty="0"/>
              <a:t>minist</a:t>
            </a:r>
            <a:r>
              <a:rPr lang="es-ES" i="0" dirty="0"/>
              <a:t>erio</a:t>
            </a:r>
            <a:r>
              <a:rPr i="0" dirty="0"/>
              <a:t> </a:t>
            </a:r>
            <a:r>
              <a:rPr lang="es-ES" i="0" dirty="0"/>
              <a:t>a los demás</a:t>
            </a:r>
            <a:endParaRPr i="0" dirty="0"/>
          </a:p>
          <a:p>
            <a:pPr algn="ctr">
              <a:spcBef>
                <a:spcPts val="1000"/>
              </a:spcBef>
              <a:buSzTx/>
              <a:buNone/>
              <a:defRPr sz="4000" b="1">
                <a:latin typeface="+mj-lt"/>
                <a:ea typeface="+mj-ea"/>
                <a:cs typeface="+mj-cs"/>
                <a:sym typeface="Helvetica"/>
              </a:defRPr>
            </a:pPr>
            <a:r>
              <a:rPr lang="es-ES" dirty="0"/>
              <a:t>en la congregación,</a:t>
            </a:r>
            <a:r>
              <a:rPr dirty="0"/>
              <a:t> </a:t>
            </a:r>
            <a:r>
              <a:rPr lang="es-ES" i="1" dirty="0"/>
              <a:t>su</a:t>
            </a:r>
            <a:r>
              <a:rPr dirty="0"/>
              <a:t> mis</a:t>
            </a:r>
            <a:r>
              <a:rPr lang="es-ES" dirty="0"/>
              <a:t>ió</a:t>
            </a:r>
            <a:r>
              <a:rPr dirty="0"/>
              <a:t>n </a:t>
            </a:r>
          </a:p>
          <a:p>
            <a:pPr algn="ctr">
              <a:spcBef>
                <a:spcPts val="1000"/>
              </a:spcBef>
              <a:buSzTx/>
              <a:buNone/>
              <a:defRPr sz="4000" b="1">
                <a:latin typeface="+mj-lt"/>
                <a:ea typeface="+mj-ea"/>
                <a:cs typeface="+mj-cs"/>
                <a:sym typeface="Helvetica"/>
              </a:defRPr>
            </a:pPr>
            <a:r>
              <a:rPr dirty="0"/>
              <a:t> </a:t>
            </a:r>
            <a:r>
              <a:rPr lang="es-ES" dirty="0"/>
              <a:t>en el vecindario y más allá</a:t>
            </a:r>
            <a:r>
              <a:rPr dirty="0"/>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2"/>
          <p:cNvSpPr txBox="1"/>
          <p:nvPr/>
        </p:nvSpPr>
        <p:spPr>
          <a:xfrm>
            <a:off x="5715232" y="1615811"/>
            <a:ext cx="1552286"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2</a:t>
            </a:r>
          </a:p>
        </p:txBody>
      </p:sp>
      <p:sp>
        <p:nvSpPr>
          <p:cNvPr id="167" name="ASK THE “RIGHT” QUESTIONS.…"/>
          <p:cNvSpPr txBox="1">
            <a:spLocks noGrp="1"/>
          </p:cNvSpPr>
          <p:nvPr>
            <p:ph type="body" idx="1"/>
          </p:nvPr>
        </p:nvSpPr>
        <p:spPr>
          <a:xfrm>
            <a:off x="743884" y="3490721"/>
            <a:ext cx="11099804" cy="4618133"/>
          </a:xfrm>
          <a:prstGeom prst="rect">
            <a:avLst/>
          </a:prstGeom>
        </p:spPr>
        <p:txBody>
          <a:bodyPr>
            <a:normAutofit fontScale="92500"/>
          </a:bodyPr>
          <a:lstStyle/>
          <a:p>
            <a:pPr marL="0" indent="0" algn="ctr" defTabSz="405130">
              <a:spcBef>
                <a:spcPts val="0"/>
              </a:spcBef>
              <a:buSzTx/>
              <a:buNone/>
              <a:defRPr sz="6000" b="1">
                <a:latin typeface="+mj-lt"/>
                <a:ea typeface="+mj-ea"/>
                <a:cs typeface="+mj-cs"/>
                <a:sym typeface="Helvetica"/>
              </a:defRPr>
            </a:pPr>
            <a:endParaRPr lang="es-AR" dirty="0"/>
          </a:p>
          <a:p>
            <a:pPr marL="0" indent="0" algn="ctr" defTabSz="405130">
              <a:spcBef>
                <a:spcPts val="0"/>
              </a:spcBef>
              <a:buSzTx/>
              <a:buNone/>
              <a:defRPr sz="6000" b="1">
                <a:latin typeface="+mj-lt"/>
                <a:ea typeface="+mj-ea"/>
                <a:cs typeface="+mj-cs"/>
                <a:sym typeface="Helvetica"/>
              </a:defRPr>
            </a:pPr>
            <a:r>
              <a:rPr lang="es-AR" dirty="0"/>
              <a:t>HA</a:t>
            </a:r>
            <a:r>
              <a:rPr lang="es-ES" altLang="es-AR" dirty="0"/>
              <a:t>GA</a:t>
            </a:r>
            <a:r>
              <a:rPr lang="es-AR" dirty="0"/>
              <a:t> LAS PREGUNTAS</a:t>
            </a:r>
            <a:r>
              <a:rPr dirty="0"/>
              <a:t> “</a:t>
            </a:r>
            <a:r>
              <a:rPr lang="es-AR" dirty="0"/>
              <a:t>CORRECTAS</a:t>
            </a:r>
            <a:r>
              <a:rPr dirty="0"/>
              <a:t>”</a:t>
            </a:r>
            <a:r>
              <a:rPr lang="es-AR" dirty="0"/>
              <a:t>.</a:t>
            </a:r>
            <a:endParaRPr sz="5400" dirty="0"/>
          </a:p>
          <a:p>
            <a:pPr marL="0" indent="0" algn="ctr" defTabSz="405130">
              <a:spcBef>
                <a:spcPts val="0"/>
              </a:spcBef>
              <a:buSzTx/>
              <a:buNone/>
              <a:defRPr sz="4400" i="1">
                <a:latin typeface="+mj-lt"/>
                <a:ea typeface="+mj-ea"/>
                <a:cs typeface="+mj-cs"/>
                <a:sym typeface="Helvetica"/>
              </a:defRPr>
            </a:pPr>
            <a:endParaRPr lang="es-AR" dirty="0"/>
          </a:p>
          <a:p>
            <a:pPr marL="0" indent="0" algn="ctr" defTabSz="405130">
              <a:spcBef>
                <a:spcPts val="0"/>
              </a:spcBef>
              <a:buSzTx/>
              <a:buNone/>
              <a:defRPr sz="4400" i="1">
                <a:latin typeface="+mj-lt"/>
                <a:ea typeface="+mj-ea"/>
                <a:cs typeface="+mj-cs"/>
                <a:sym typeface="Helvetica"/>
              </a:defRPr>
            </a:pPr>
            <a:r>
              <a:rPr lang="es-AR" dirty="0"/>
              <a:t>Foment</a:t>
            </a:r>
            <a:r>
              <a:rPr lang="es-ES" altLang="es-AR" dirty="0"/>
              <a:t>e</a:t>
            </a:r>
            <a:r>
              <a:rPr lang="es-AR" dirty="0"/>
              <a:t> una cultura de búsqueda impulsada por la misión y PREGUNTAS de sostenibilidad</a:t>
            </a:r>
            <a:endParaRPr dirty="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67">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indefinite" fill="hold"/>
                                        <p:tgtEl>
                                          <p:spTgt spid="1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3.jpeg" descr="image3.jpeg"/>
          <p:cNvPicPr>
            <a:picLocks noChangeAspect="1"/>
          </p:cNvPicPr>
          <p:nvPr/>
        </p:nvPicPr>
        <p:blipFill>
          <a:blip r:embed="rId2"/>
          <a:stretch>
            <a:fillRect/>
          </a:stretch>
        </p:blipFill>
        <p:spPr>
          <a:xfrm>
            <a:off x="-5564038" y="-32769"/>
            <a:ext cx="18612230" cy="10469379"/>
          </a:xfrm>
          <a:prstGeom prst="rect">
            <a:avLst/>
          </a:prstGeom>
          <a:ln w="12700">
            <a:miter lim="400000"/>
            <a:headEnd/>
            <a:tailEnd/>
          </a:ln>
        </p:spPr>
      </p:pic>
      <p:sp>
        <p:nvSpPr>
          <p:cNvPr id="105" name="&quot;It is not the critic who counts; not the man who points out how the strong man stumbles, or where the doer of deeds could have done them better. The credit belongs to the man who is actually in the arena, whose face is marred by dust and sweat and blood; who strives valiantly; ...who spends himself in a worthy cause; who at the best knows in the end the triumph of high achievement, and who at the worst, if he fails, at least fails while daring greatly, so that his place shall never be with those cold and timid souls who neither know victory…"/>
          <p:cNvSpPr txBox="1">
            <a:spLocks noGrp="1"/>
          </p:cNvSpPr>
          <p:nvPr>
            <p:ph type="body" idx="1"/>
          </p:nvPr>
        </p:nvSpPr>
        <p:spPr>
          <a:xfrm>
            <a:off x="5646339" y="159011"/>
            <a:ext cx="6922969" cy="9753601"/>
          </a:xfrm>
          <a:prstGeom prst="rect">
            <a:avLst/>
          </a:prstGeom>
        </p:spPr>
        <p:txBody>
          <a:bodyPr>
            <a:normAutofit/>
          </a:bodyPr>
          <a:lstStyle/>
          <a:p>
            <a:pPr marL="0" indent="0" algn="ctr">
              <a:lnSpc>
                <a:spcPct val="100000"/>
              </a:lnSpc>
              <a:spcBef>
                <a:spcPts val="0"/>
              </a:spcBef>
              <a:buSzTx/>
              <a:buNone/>
              <a:defRPr sz="3000">
                <a:solidFill>
                  <a:srgbClr val="FFFFFF"/>
                </a:solidFill>
                <a:latin typeface="+mj-lt"/>
                <a:ea typeface="+mj-ea"/>
                <a:cs typeface="+mj-cs"/>
                <a:sym typeface="Helvetica"/>
              </a:defRPr>
            </a:pPr>
            <a:r>
              <a:t>"</a:t>
            </a:r>
            <a:r>
              <a:rPr b="1">
                <a:sym typeface="+mn-ea"/>
              </a:rPr>
              <a:t>No es </a:t>
            </a:r>
            <a:r>
              <a:rPr lang="es-ES" b="1">
                <a:sym typeface="+mn-ea"/>
              </a:rPr>
              <a:t>el que </a:t>
            </a:r>
            <a:r>
              <a:rPr b="1">
                <a:sym typeface="+mn-ea"/>
              </a:rPr>
              <a:t>critica </a:t>
            </a:r>
            <a:r>
              <a:rPr lang="es-ES" b="1">
                <a:sym typeface="+mn-ea"/>
              </a:rPr>
              <a:t>quien</a:t>
            </a:r>
            <a:r>
              <a:rPr b="1">
                <a:sym typeface="+mn-ea"/>
              </a:rPr>
              <a:t> cuenta</a:t>
            </a:r>
            <a:r>
              <a:t>; </a:t>
            </a:r>
            <a:r>
              <a:rPr lang="es-ES"/>
              <a:t>ni quien señala cómo tropezó el hombre fuerte</a:t>
            </a:r>
            <a:r>
              <a:t>, </a:t>
            </a:r>
            <a:r>
              <a:rPr lang="es-ES"/>
              <a:t>o dónde el hacedor de hechos podría haberlo hecho mejor</a:t>
            </a:r>
            <a:r>
              <a:t>. </a:t>
            </a:r>
            <a:r>
              <a:rPr lang="es-ES" b="1"/>
              <a:t>El crédito le pertenece al hombre que está realmente en la arena</a:t>
            </a:r>
            <a:r>
              <a:t>, </a:t>
            </a:r>
            <a:r>
              <a:rPr lang="es-ES"/>
              <a:t>cuyo rostro está cubierto</a:t>
            </a:r>
            <a:r>
              <a:t> </a:t>
            </a:r>
            <a:r>
              <a:rPr lang="es-ES"/>
              <a:t>por el polvo</a:t>
            </a:r>
            <a:r>
              <a:t> </a:t>
            </a:r>
            <a:r>
              <a:rPr lang="es-ES"/>
              <a:t>y sudor, y sangre</a:t>
            </a:r>
            <a:r>
              <a:t>; </a:t>
            </a:r>
            <a:r>
              <a:rPr lang="es-ES"/>
              <a:t>quien se esfuerza valientemente</a:t>
            </a:r>
            <a:r>
              <a:t>; ...</a:t>
            </a:r>
            <a:r>
              <a:rPr lang="es-ES"/>
              <a:t>quien se entrega en una causa digna</a:t>
            </a:r>
            <a:r>
              <a:t>; </a:t>
            </a:r>
            <a:r>
              <a:rPr lang="es-ES"/>
              <a:t>quien a lo mejor, </a:t>
            </a:r>
            <a:r>
              <a:rPr lang="es-ES">
                <a:sym typeface="+mn-ea"/>
              </a:rPr>
              <a:t>al final </a:t>
            </a:r>
            <a:r>
              <a:rPr lang="es-ES"/>
              <a:t>conoce el triunfo del logro más alto; quien en el peor de los casos, </a:t>
            </a:r>
            <a:r>
              <a:rPr lang="es-ES" b="1"/>
              <a:t>si él falla, por lo menos falla mientras se atrevía grandemente</a:t>
            </a:r>
            <a:r>
              <a:rPr lang="es-ES"/>
              <a:t>, de modo que su lugar nunca estará </a:t>
            </a:r>
          </a:p>
          <a:p>
            <a:pPr marL="0" indent="0" algn="ctr">
              <a:lnSpc>
                <a:spcPct val="100000"/>
              </a:lnSpc>
              <a:spcBef>
                <a:spcPts val="0"/>
              </a:spcBef>
              <a:buSzTx/>
              <a:buNone/>
              <a:defRPr sz="3000">
                <a:solidFill>
                  <a:srgbClr val="FFFFFF"/>
                </a:solidFill>
                <a:latin typeface="+mj-lt"/>
                <a:ea typeface="+mj-ea"/>
                <a:cs typeface="+mj-cs"/>
                <a:sym typeface="Helvetica"/>
              </a:defRPr>
            </a:pPr>
            <a:r>
              <a:rPr lang="es-ES"/>
              <a:t>con aquellos de espíritu tímido y frío</a:t>
            </a:r>
          </a:p>
          <a:p>
            <a:pPr marL="0" indent="0" algn="ctr">
              <a:lnSpc>
                <a:spcPct val="100000"/>
              </a:lnSpc>
              <a:spcBef>
                <a:spcPts val="0"/>
              </a:spcBef>
              <a:buSzTx/>
              <a:buNone/>
              <a:defRPr sz="3000">
                <a:solidFill>
                  <a:srgbClr val="FFFFFF"/>
                </a:solidFill>
                <a:latin typeface="+mj-lt"/>
                <a:ea typeface="+mj-ea"/>
                <a:cs typeface="+mj-cs"/>
                <a:sym typeface="Helvetica"/>
              </a:defRPr>
            </a:pPr>
            <a:r>
              <a:rPr lang="es-ES"/>
              <a:t>que no conocen la victoria ni la derrota.</a:t>
            </a:r>
            <a:r>
              <a:t>"</a:t>
            </a:r>
          </a:p>
          <a:p>
            <a:pPr marL="0" indent="0" algn="ctr">
              <a:lnSpc>
                <a:spcPct val="100000"/>
              </a:lnSpc>
              <a:spcBef>
                <a:spcPts val="0"/>
              </a:spcBef>
              <a:buSzTx/>
              <a:buNone/>
              <a:defRPr sz="3000">
                <a:solidFill>
                  <a:srgbClr val="FFFFFF"/>
                </a:solidFill>
                <a:latin typeface="+mj-lt"/>
                <a:ea typeface="+mj-ea"/>
                <a:cs typeface="+mj-cs"/>
                <a:sym typeface="Helvetica"/>
              </a:defRPr>
            </a:pPr>
            <a:endParaRPr sz="1800"/>
          </a:p>
          <a:p>
            <a:pPr marL="0" indent="0" algn="ctr">
              <a:lnSpc>
                <a:spcPct val="100000"/>
              </a:lnSpc>
              <a:spcBef>
                <a:spcPts val="0"/>
              </a:spcBef>
              <a:buSzTx/>
              <a:buNone/>
              <a:defRPr sz="2500">
                <a:solidFill>
                  <a:srgbClr val="FFFFFF"/>
                </a:solidFill>
                <a:latin typeface="+mj-lt"/>
                <a:ea typeface="+mj-ea"/>
                <a:cs typeface="+mj-cs"/>
                <a:sym typeface="Helvetica"/>
              </a:defRPr>
            </a:pPr>
            <a:r>
              <a:t>- </a:t>
            </a:r>
            <a:r>
              <a:rPr i="1"/>
              <a:t>Theodore Roosevelt, </a:t>
            </a:r>
            <a:r>
              <a:rPr lang="es-ES" i="1"/>
              <a:t>23 de Abril</a:t>
            </a:r>
            <a:r>
              <a:rPr i="1"/>
              <a:t>, 1910</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0"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1" name="Questions such as:…"/>
          <p:cNvSpPr txBox="1">
            <a:spLocks noGrp="1"/>
          </p:cNvSpPr>
          <p:nvPr>
            <p:ph type="body" idx="1"/>
          </p:nvPr>
        </p:nvSpPr>
        <p:spPr>
          <a:xfrm>
            <a:off x="3944327" y="1284071"/>
            <a:ext cx="8448043" cy="7626406"/>
          </a:xfrm>
          <a:prstGeom prst="rect">
            <a:avLst/>
          </a:prstGeom>
        </p:spPr>
        <p:txBody>
          <a:bodyPr>
            <a:normAutofit/>
          </a:bodyPr>
          <a:lstStyle/>
          <a:p>
            <a:pPr marL="0" indent="0">
              <a:spcBef>
                <a:spcPts val="0"/>
              </a:spcBef>
              <a:buSzTx/>
              <a:buNone/>
              <a:defRPr sz="4000" b="1">
                <a:latin typeface="+mj-lt"/>
                <a:ea typeface="+mj-ea"/>
                <a:cs typeface="+mj-cs"/>
                <a:sym typeface="Helvetica"/>
              </a:defRPr>
            </a:pPr>
            <a:r>
              <a:rPr lang="es-AR" dirty="0"/>
              <a:t>Pregunta</a:t>
            </a:r>
            <a:r>
              <a:rPr dirty="0"/>
              <a:t>s</a:t>
            </a:r>
            <a:r>
              <a:rPr b="0" dirty="0"/>
              <a:t> </a:t>
            </a:r>
            <a:r>
              <a:rPr lang="es-AR" b="0" dirty="0"/>
              <a:t>tales como</a:t>
            </a:r>
            <a:r>
              <a:rPr b="0" dirty="0"/>
              <a:t>:</a:t>
            </a:r>
            <a:endParaRPr sz="1800" dirty="0"/>
          </a:p>
          <a:p>
            <a:pPr marL="0" indent="0" algn="ctr">
              <a:spcBef>
                <a:spcPts val="0"/>
              </a:spcBef>
              <a:buSzTx/>
              <a:buNone/>
              <a:defRPr sz="3700">
                <a:latin typeface="+mj-lt"/>
                <a:ea typeface="+mj-ea"/>
                <a:cs typeface="+mj-cs"/>
                <a:sym typeface="Helvetica"/>
              </a:defRPr>
            </a:pPr>
            <a:endParaRPr sz="1800" dirty="0"/>
          </a:p>
          <a:p>
            <a:pPr marL="688340" indent="-688340">
              <a:spcBef>
                <a:spcPts val="0"/>
              </a:spcBef>
              <a:buSzTx/>
              <a:buNone/>
              <a:defRPr sz="3700">
                <a:latin typeface="+mj-lt"/>
                <a:ea typeface="+mj-ea"/>
                <a:cs typeface="+mj-cs"/>
                <a:sym typeface="Helvetica"/>
              </a:defRPr>
            </a:pPr>
            <a:r>
              <a:rPr lang="es-ES" sz="3700" dirty="0">
                <a:sym typeface="Helvetica"/>
              </a:rPr>
              <a:t>¿Cual es el problema </a:t>
            </a:r>
            <a:r>
              <a:rPr lang="es-ES" sz="3700" b="1" dirty="0">
                <a:sym typeface="Helvetica"/>
              </a:rPr>
              <a:t>más crítico</a:t>
            </a:r>
            <a:r>
              <a:rPr lang="es-ES" sz="3700" dirty="0">
                <a:sym typeface="Helvetica"/>
              </a:rPr>
              <a:t> o la preocupación más grande que enfrenta la Junta?</a:t>
            </a:r>
            <a:endParaRPr lang="es-ES" sz="1800" dirty="0">
              <a:sym typeface="Helvetica"/>
            </a:endParaRPr>
          </a:p>
          <a:p>
            <a:pPr marL="688340" indent="-688340">
              <a:spcBef>
                <a:spcPts val="0"/>
              </a:spcBef>
              <a:buSzTx/>
              <a:buNone/>
              <a:defRPr sz="3700">
                <a:latin typeface="+mj-lt"/>
                <a:ea typeface="+mj-ea"/>
                <a:cs typeface="+mj-cs"/>
                <a:sym typeface="Helvetica"/>
              </a:defRPr>
            </a:pPr>
            <a:endParaRPr lang="es-AR" sz="1800" dirty="0"/>
          </a:p>
          <a:p>
            <a:pPr marL="688340" indent="-688340">
              <a:spcBef>
                <a:spcPts val="0"/>
              </a:spcBef>
              <a:buSzTx/>
              <a:buNone/>
              <a:defRPr sz="3700">
                <a:latin typeface="+mj-lt"/>
                <a:ea typeface="+mj-ea"/>
                <a:cs typeface="+mj-cs"/>
                <a:sym typeface="Helvetica"/>
              </a:defRPr>
            </a:pPr>
            <a:r>
              <a:rPr lang="es-AR" dirty="0"/>
              <a:t>¿Qu</a:t>
            </a:r>
            <a:r>
              <a:rPr lang="es-ES" altLang="es-AR" dirty="0"/>
              <a:t>é</a:t>
            </a:r>
            <a:r>
              <a:rPr lang="es-AR" dirty="0"/>
              <a:t> documentos legales </a:t>
            </a:r>
            <a:r>
              <a:rPr lang="es-ES" altLang="es-AR" dirty="0"/>
              <a:t>se</a:t>
            </a:r>
            <a:r>
              <a:rPr lang="es-AR" dirty="0"/>
              <a:t> neces</a:t>
            </a:r>
            <a:r>
              <a:rPr lang="es-ES" altLang="es-AR" dirty="0"/>
              <a:t>itan</a:t>
            </a:r>
            <a:r>
              <a:rPr lang="es-AR" dirty="0"/>
              <a:t> </a:t>
            </a:r>
            <a:r>
              <a:rPr lang="es-AR" b="1" dirty="0"/>
              <a:t>revisar</a:t>
            </a:r>
            <a:r>
              <a:rPr lang="es-AR" dirty="0"/>
              <a:t> al menos una vez al año?</a:t>
            </a:r>
            <a:endParaRPr lang="es-AR" sz="1800" dirty="0"/>
          </a:p>
          <a:p>
            <a:pPr marL="688340" indent="-688340">
              <a:spcBef>
                <a:spcPts val="0"/>
              </a:spcBef>
              <a:buSzTx/>
              <a:buNone/>
              <a:defRPr sz="3700">
                <a:latin typeface="+mj-lt"/>
                <a:ea typeface="+mj-ea"/>
                <a:cs typeface="+mj-cs"/>
                <a:sym typeface="Helvetica"/>
              </a:defRPr>
            </a:pPr>
            <a:endParaRPr lang="es-AR" sz="1800" dirty="0"/>
          </a:p>
          <a:p>
            <a:pPr marL="688340" indent="-688340">
              <a:spcBef>
                <a:spcPts val="0"/>
              </a:spcBef>
              <a:buSzTx/>
              <a:buNone/>
              <a:defRPr sz="3700">
                <a:latin typeface="+mj-lt"/>
                <a:ea typeface="+mj-ea"/>
                <a:cs typeface="+mj-cs"/>
                <a:sym typeface="Helvetica"/>
              </a:defRPr>
            </a:pPr>
            <a:r>
              <a:rPr lang="es-AR" dirty="0"/>
              <a:t>¿En qu</a:t>
            </a:r>
            <a:r>
              <a:rPr lang="es-ES" altLang="es-AR" dirty="0"/>
              <a:t>é</a:t>
            </a:r>
            <a:r>
              <a:rPr lang="es-AR" dirty="0"/>
              <a:t> tres </a:t>
            </a:r>
            <a:r>
              <a:rPr lang="es-AR" b="1" dirty="0"/>
              <a:t>grandes ideas </a:t>
            </a:r>
            <a:r>
              <a:rPr lang="es-AR" dirty="0"/>
              <a:t>debería enfocarse la Junta durante los próximos tres años?</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4" name="?"/>
          <p:cNvSpPr txBox="1"/>
          <p:nvPr/>
        </p:nvSpPr>
        <p:spPr>
          <a:xfrm>
            <a:off x="547040" y="3012438"/>
            <a:ext cx="253401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5" name="Who are we?…"/>
          <p:cNvSpPr txBox="1">
            <a:spLocks noGrp="1"/>
          </p:cNvSpPr>
          <p:nvPr>
            <p:ph type="body" idx="1"/>
          </p:nvPr>
        </p:nvSpPr>
        <p:spPr>
          <a:xfrm>
            <a:off x="3465191" y="1338262"/>
            <a:ext cx="8825774" cy="7077076"/>
          </a:xfrm>
          <a:prstGeom prst="rect">
            <a:avLst/>
          </a:prstGeom>
        </p:spPr>
        <p:txBody>
          <a:bodyPr>
            <a:normAutofit/>
          </a:bodyPr>
          <a:lstStyle/>
          <a:p>
            <a:pPr marL="0" indent="0" algn="ctr" defTabSz="542925">
              <a:spcBef>
                <a:spcPts val="0"/>
              </a:spcBef>
              <a:buSzTx/>
              <a:buNone/>
              <a:defRPr sz="4000" b="1">
                <a:latin typeface="+mj-lt"/>
                <a:ea typeface="+mj-ea"/>
                <a:cs typeface="+mj-cs"/>
                <a:sym typeface="Helvetica"/>
              </a:defRPr>
            </a:pPr>
            <a:r>
              <a:rPr lang="es-AR" dirty="0"/>
              <a:t>¿Qui</a:t>
            </a:r>
            <a:r>
              <a:rPr lang="es-ES" altLang="es-AR" dirty="0"/>
              <a:t>é</a:t>
            </a:r>
            <a:r>
              <a:rPr lang="es-AR" dirty="0"/>
              <a:t>nes somos?</a:t>
            </a:r>
            <a:endParaRPr sz="1800" dirty="0"/>
          </a:p>
          <a:p>
            <a:pPr marL="0" indent="0" algn="ctr" defTabSz="542925">
              <a:spcBef>
                <a:spcPts val="0"/>
              </a:spcBef>
              <a:buSzTx/>
              <a:buNone/>
              <a:defRPr sz="4000">
                <a:latin typeface="+mj-lt"/>
                <a:ea typeface="+mj-ea"/>
                <a:cs typeface="+mj-cs"/>
                <a:sym typeface="Helvetica"/>
              </a:defRPr>
            </a:pPr>
            <a:r>
              <a:rPr dirty="0"/>
              <a:t>(</a:t>
            </a:r>
            <a:r>
              <a:rPr lang="es-AR" dirty="0"/>
              <a:t>¿Cu</a:t>
            </a:r>
            <a:r>
              <a:rPr lang="es-ES" altLang="es-AR" dirty="0"/>
              <a:t>á</a:t>
            </a:r>
            <a:r>
              <a:rPr lang="es-AR" dirty="0"/>
              <a:t>l es nuestra misión, visión y valores</a:t>
            </a:r>
            <a:r>
              <a:rPr dirty="0"/>
              <a:t>?)</a:t>
            </a:r>
            <a:endParaRPr sz="1800" dirty="0"/>
          </a:p>
          <a:p>
            <a:pPr marL="0" indent="0" algn="ctr" defTabSz="542925">
              <a:spcBef>
                <a:spcPts val="0"/>
              </a:spcBef>
              <a:buSzTx/>
              <a:buNone/>
              <a:defRPr sz="4000">
                <a:latin typeface="+mj-lt"/>
                <a:ea typeface="+mj-ea"/>
                <a:cs typeface="+mj-cs"/>
                <a:sym typeface="Helvetica"/>
              </a:defRPr>
            </a:pPr>
            <a:endParaRPr sz="1800" dirty="0"/>
          </a:p>
          <a:p>
            <a:pPr marL="0" indent="0" algn="ctr" defTabSz="542925">
              <a:spcBef>
                <a:spcPts val="0"/>
              </a:spcBef>
              <a:buSzTx/>
              <a:buNone/>
              <a:defRPr sz="4000" b="1">
                <a:latin typeface="+mj-lt"/>
                <a:ea typeface="+mj-ea"/>
                <a:cs typeface="+mj-cs"/>
                <a:sym typeface="Helvetica"/>
              </a:defRPr>
            </a:pPr>
            <a:r>
              <a:rPr lang="es-AR" sz="4000" dirty="0"/>
              <a:t>¿D</a:t>
            </a:r>
            <a:r>
              <a:rPr lang="es-ES" altLang="es-AR" sz="4000" dirty="0"/>
              <a:t>ó</a:t>
            </a:r>
            <a:r>
              <a:rPr lang="es-AR" sz="4000" dirty="0"/>
              <a:t>nde estamos?</a:t>
            </a:r>
            <a:endParaRPr sz="1800" dirty="0"/>
          </a:p>
          <a:p>
            <a:pPr marL="0" indent="0" algn="ctr" defTabSz="542925">
              <a:spcBef>
                <a:spcPts val="0"/>
              </a:spcBef>
              <a:buSzTx/>
              <a:buNone/>
              <a:defRPr sz="4000">
                <a:latin typeface="+mj-lt"/>
                <a:ea typeface="+mj-ea"/>
                <a:cs typeface="+mj-cs"/>
                <a:sym typeface="Helvetica"/>
              </a:defRPr>
            </a:pPr>
            <a:r>
              <a:rPr dirty="0"/>
              <a:t>(</a:t>
            </a:r>
            <a:r>
              <a:rPr lang="es-AR" dirty="0"/>
              <a:t>No es una ubicación en el mapa, sino e</a:t>
            </a:r>
            <a:r>
              <a:rPr lang="es-ES" altLang="es-AR" dirty="0"/>
              <a:t>s</a:t>
            </a:r>
            <a:r>
              <a:rPr lang="es-AR" dirty="0"/>
              <a:t> la </a:t>
            </a:r>
            <a:r>
              <a:rPr lang="es-ES" altLang="es-AR" dirty="0"/>
              <a:t>“</a:t>
            </a:r>
            <a:r>
              <a:rPr lang="es-AR" dirty="0"/>
              <a:t>existencia</a:t>
            </a:r>
            <a:r>
              <a:rPr lang="es-ES" altLang="es-AR" dirty="0"/>
              <a:t>”</a:t>
            </a:r>
            <a:r>
              <a:rPr lang="es-AR" dirty="0"/>
              <a:t> de la organización)</a:t>
            </a:r>
            <a:endParaRPr sz="1800" dirty="0"/>
          </a:p>
          <a:p>
            <a:pPr marL="0" indent="0" algn="ctr" defTabSz="542925">
              <a:spcBef>
                <a:spcPts val="0"/>
              </a:spcBef>
              <a:buSzTx/>
              <a:buNone/>
              <a:defRPr sz="4000" b="1">
                <a:latin typeface="+mj-lt"/>
                <a:ea typeface="+mj-ea"/>
                <a:cs typeface="+mj-cs"/>
                <a:sym typeface="Helvetica"/>
              </a:defRPr>
            </a:pPr>
            <a:endParaRPr lang="es-AR" dirty="0"/>
          </a:p>
          <a:p>
            <a:pPr marL="0" indent="0" algn="ctr" defTabSz="542925">
              <a:spcBef>
                <a:spcPts val="0"/>
              </a:spcBef>
              <a:buSzTx/>
              <a:buNone/>
              <a:defRPr sz="4000" b="1">
                <a:latin typeface="+mj-lt"/>
                <a:ea typeface="+mj-ea"/>
                <a:cs typeface="+mj-cs"/>
                <a:sym typeface="Helvetica"/>
              </a:defRPr>
            </a:pPr>
            <a:r>
              <a:rPr lang="es-AR" dirty="0"/>
              <a:t>¿Dónde estamos yendo?</a:t>
            </a:r>
            <a:endParaRPr sz="1800" dirty="0"/>
          </a:p>
          <a:p>
            <a:pPr marL="0" indent="0" algn="ctr" defTabSz="542925">
              <a:spcBef>
                <a:spcPts val="0"/>
              </a:spcBef>
              <a:buSzTx/>
              <a:buNone/>
              <a:defRPr sz="4000">
                <a:latin typeface="+mj-lt"/>
                <a:ea typeface="+mj-ea"/>
                <a:cs typeface="+mj-cs"/>
                <a:sym typeface="Helvetica"/>
              </a:defRPr>
            </a:pPr>
            <a:r>
              <a:rPr dirty="0"/>
              <a:t>(</a:t>
            </a:r>
            <a:r>
              <a:rPr lang="es-AR" dirty="0"/>
              <a:t>¿si seguimos haciendo lo que hemos hecho hasta ahora?)</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78"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79" name="Where could we go…"/>
          <p:cNvSpPr txBox="1">
            <a:spLocks noGrp="1"/>
          </p:cNvSpPr>
          <p:nvPr>
            <p:ph type="body" idx="1"/>
          </p:nvPr>
        </p:nvSpPr>
        <p:spPr>
          <a:xfrm>
            <a:off x="3726546" y="627795"/>
            <a:ext cx="8681365" cy="8498011"/>
          </a:xfrm>
          <a:prstGeom prst="rect">
            <a:avLst/>
          </a:prstGeom>
        </p:spPr>
        <p:txBody>
          <a:bodyPr/>
          <a:lstStyle/>
          <a:p>
            <a:pPr marL="0" indent="0" algn="ctr">
              <a:spcBef>
                <a:spcPts val="0"/>
              </a:spcBef>
              <a:buSzTx/>
              <a:buNone/>
              <a:defRPr sz="3800" b="1">
                <a:latin typeface="+mj-lt"/>
                <a:ea typeface="+mj-ea"/>
                <a:cs typeface="+mj-cs"/>
                <a:sym typeface="Helvetica"/>
              </a:defRPr>
            </a:pPr>
            <a:r>
              <a:rPr lang="es-AR" dirty="0"/>
              <a:t>¿Ad</a:t>
            </a:r>
            <a:r>
              <a:rPr lang="es-ES" altLang="es-AR" dirty="0"/>
              <a:t>ó</a:t>
            </a:r>
            <a:r>
              <a:rPr lang="es-AR" dirty="0"/>
              <a:t>nde podríamos ir?</a:t>
            </a:r>
            <a:endParaRPr sz="1800" dirty="0"/>
          </a:p>
          <a:p>
            <a:pPr marL="0" indent="0" algn="ctr">
              <a:spcBef>
                <a:spcPts val="0"/>
              </a:spcBef>
              <a:buSzTx/>
              <a:buNone/>
              <a:defRPr sz="3800">
                <a:latin typeface="+mj-lt"/>
                <a:ea typeface="+mj-ea"/>
                <a:cs typeface="+mj-cs"/>
                <a:sym typeface="Helvetica"/>
              </a:defRPr>
            </a:pPr>
            <a:r>
              <a:rPr dirty="0"/>
              <a:t>(</a:t>
            </a:r>
            <a:r>
              <a:rPr lang="es-AR" dirty="0"/>
              <a:t>¿Con una visión inspirada por el Espíritu y una Junta unificada?)</a:t>
            </a:r>
          </a:p>
          <a:p>
            <a:pPr marL="0" indent="0" algn="ctr">
              <a:spcBef>
                <a:spcPts val="0"/>
              </a:spcBef>
              <a:buSzTx/>
              <a:buNone/>
              <a:defRPr sz="3800">
                <a:latin typeface="+mj-lt"/>
                <a:ea typeface="+mj-ea"/>
                <a:cs typeface="+mj-cs"/>
                <a:sym typeface="Helvetica"/>
              </a:defRPr>
            </a:pPr>
            <a:endParaRPr sz="1800" dirty="0"/>
          </a:p>
          <a:p>
            <a:pPr marL="0" indent="0" algn="ctr">
              <a:spcBef>
                <a:spcPts val="0"/>
              </a:spcBef>
              <a:buSzTx/>
              <a:buNone/>
              <a:defRPr sz="3800" b="1">
                <a:latin typeface="+mj-lt"/>
                <a:ea typeface="+mj-ea"/>
                <a:cs typeface="+mj-cs"/>
                <a:sym typeface="Helvetica"/>
              </a:defRPr>
            </a:pPr>
            <a:r>
              <a:rPr lang="es-AR" dirty="0"/>
              <a:t>¿Por qu</a:t>
            </a:r>
            <a:r>
              <a:rPr lang="es-ES" altLang="es-AR" dirty="0"/>
              <a:t>é</a:t>
            </a:r>
            <a:r>
              <a:rPr lang="es-AR" dirty="0"/>
              <a:t> vamos </a:t>
            </a:r>
            <a:r>
              <a:rPr dirty="0"/>
              <a:t>"</a:t>
            </a:r>
            <a:r>
              <a:rPr lang="es-AR" dirty="0"/>
              <a:t>allí</a:t>
            </a:r>
            <a:r>
              <a:rPr dirty="0"/>
              <a:t>"</a:t>
            </a:r>
            <a:r>
              <a:rPr lang="es-AR" dirty="0"/>
              <a:t>?</a:t>
            </a:r>
            <a:r>
              <a:rPr dirty="0"/>
              <a:t> </a:t>
            </a:r>
            <a:endParaRPr sz="1800" dirty="0"/>
          </a:p>
          <a:p>
            <a:pPr marL="0" indent="0" algn="ctr">
              <a:spcBef>
                <a:spcPts val="0"/>
              </a:spcBef>
              <a:buSzTx/>
              <a:buNone/>
              <a:defRPr sz="3800">
                <a:latin typeface="+mj-lt"/>
                <a:ea typeface="+mj-ea"/>
                <a:cs typeface="+mj-cs"/>
                <a:sym typeface="Helvetica"/>
              </a:defRPr>
            </a:pPr>
            <a:r>
              <a:rPr dirty="0"/>
              <a:t>(</a:t>
            </a:r>
            <a:r>
              <a:rPr lang="es-AR" dirty="0"/>
              <a:t>¿Cuál es nuestra motivación para crecer?)</a:t>
            </a:r>
            <a:br>
              <a:rPr lang="es-AR" dirty="0"/>
            </a:br>
            <a:endParaRPr sz="1800" dirty="0"/>
          </a:p>
          <a:p>
            <a:pPr marL="0" indent="0" algn="ctr">
              <a:spcBef>
                <a:spcPts val="0"/>
              </a:spcBef>
              <a:buSzTx/>
              <a:buNone/>
              <a:defRPr sz="3800" b="1">
                <a:latin typeface="+mj-lt"/>
                <a:ea typeface="+mj-ea"/>
                <a:cs typeface="+mj-cs"/>
                <a:sym typeface="Helvetica"/>
              </a:defRPr>
            </a:pPr>
            <a:r>
              <a:rPr lang="es-AR" dirty="0"/>
              <a:t>¿Cuánto </a:t>
            </a:r>
            <a:r>
              <a:rPr lang="es-ES" altLang="es-AR" dirty="0"/>
              <a:t>se </a:t>
            </a:r>
            <a:r>
              <a:rPr lang="es-AR" dirty="0"/>
              <a:t>tardaría en llegar?</a:t>
            </a:r>
            <a:endParaRPr sz="1800" dirty="0"/>
          </a:p>
          <a:p>
            <a:pPr marL="0" indent="0" algn="ctr">
              <a:spcBef>
                <a:spcPts val="0"/>
              </a:spcBef>
              <a:buSzTx/>
              <a:buNone/>
              <a:defRPr sz="3800">
                <a:latin typeface="+mj-lt"/>
                <a:ea typeface="+mj-ea"/>
                <a:cs typeface="+mj-cs"/>
                <a:sym typeface="Helvetica"/>
              </a:defRPr>
            </a:pPr>
            <a:r>
              <a:rPr dirty="0"/>
              <a:t>(</a:t>
            </a:r>
            <a:r>
              <a:rPr lang="es-ES_tradnl" dirty="0"/>
              <a:t>¿</a:t>
            </a:r>
            <a:r>
              <a:rPr lang="es-AR" dirty="0"/>
              <a:t>Recursos espirituales, humanos, financieros necesarios?)</a:t>
            </a:r>
          </a:p>
          <a:p>
            <a:pPr marL="0" indent="0" algn="ctr">
              <a:spcBef>
                <a:spcPts val="0"/>
              </a:spcBef>
              <a:buSzTx/>
              <a:buNone/>
              <a:defRPr sz="3800">
                <a:latin typeface="+mj-lt"/>
                <a:ea typeface="+mj-ea"/>
                <a:cs typeface="+mj-cs"/>
                <a:sym typeface="Helvetica"/>
              </a:defRPr>
            </a:pPr>
            <a:r>
              <a:rPr lang="es-AR" dirty="0"/>
              <a:t> </a:t>
            </a:r>
          </a:p>
          <a:p>
            <a:pPr marL="0" indent="0" algn="ctr">
              <a:spcBef>
                <a:spcPts val="0"/>
              </a:spcBef>
              <a:buSzTx/>
              <a:buNone/>
              <a:defRPr sz="3800">
                <a:latin typeface="+mj-lt"/>
                <a:ea typeface="+mj-ea"/>
                <a:cs typeface="+mj-cs"/>
                <a:sym typeface="Helvetica"/>
              </a:defRPr>
            </a:pPr>
            <a:r>
              <a:rPr lang="es-AR" b="1" dirty="0"/>
              <a:t>¿Cómo sabremos cu</a:t>
            </a:r>
            <a:r>
              <a:rPr lang="es-ES" altLang="es-AR" b="1" dirty="0"/>
              <a:t>á</a:t>
            </a:r>
            <a:r>
              <a:rPr lang="es-AR" b="1" dirty="0"/>
              <a:t>ndo hemos llegado?</a:t>
            </a:r>
            <a:endParaRPr b="1"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82"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83" name="What has changed significantly in the community to which the board must adjust, and  make appropriate transitions?"/>
          <p:cNvSpPr txBox="1">
            <a:spLocks noGrp="1"/>
          </p:cNvSpPr>
          <p:nvPr>
            <p:ph type="body" idx="1"/>
          </p:nvPr>
        </p:nvSpPr>
        <p:spPr>
          <a:xfrm>
            <a:off x="3410585" y="1071880"/>
            <a:ext cx="8991600" cy="7792720"/>
          </a:xfrm>
          <a:prstGeom prst="rect">
            <a:avLst/>
          </a:prstGeom>
        </p:spPr>
        <p:txBody>
          <a:bodyPr>
            <a:normAutofit/>
          </a:bodyPr>
          <a:lstStyle/>
          <a:p>
            <a:pPr marL="0" indent="0" algn="ctr" defTabSz="548640">
              <a:spcBef>
                <a:spcPts val="0"/>
              </a:spcBef>
              <a:buSzTx/>
              <a:buNone/>
              <a:defRPr sz="5600">
                <a:latin typeface="+mj-lt"/>
                <a:ea typeface="+mj-ea"/>
                <a:cs typeface="+mj-cs"/>
                <a:sym typeface="Helvetica"/>
              </a:defRPr>
            </a:pPr>
            <a:r>
              <a:rPr lang="es-ES" altLang="es-AR" dirty="0"/>
              <a:t>¿</a:t>
            </a:r>
            <a:r>
              <a:rPr lang="es-AR" dirty="0"/>
              <a:t>Qu</a:t>
            </a:r>
            <a:r>
              <a:rPr lang="es-ES" altLang="es-AR" dirty="0"/>
              <a:t>é</a:t>
            </a:r>
            <a:r>
              <a:rPr lang="es-AR" dirty="0"/>
              <a:t> ha </a:t>
            </a:r>
            <a:r>
              <a:rPr lang="es-AR" b="1" dirty="0"/>
              <a:t>cambiado significativamente </a:t>
            </a:r>
            <a:r>
              <a:rPr lang="es-AR" dirty="0"/>
              <a:t>en la </a:t>
            </a:r>
            <a:r>
              <a:rPr lang="es-AR" b="1" dirty="0"/>
              <a:t>comunidad</a:t>
            </a:r>
            <a:r>
              <a:rPr lang="es-AR" dirty="0"/>
              <a:t> a la cual la Junta </a:t>
            </a:r>
            <a:r>
              <a:rPr lang="es-ES" altLang="es-AR" dirty="0"/>
              <a:t>deba </a:t>
            </a:r>
            <a:r>
              <a:rPr lang="es-AR" dirty="0"/>
              <a:t>ajustarse, y hacer las </a:t>
            </a:r>
            <a:r>
              <a:rPr lang="es-AR" b="1" dirty="0"/>
              <a:t>transiciones</a:t>
            </a:r>
            <a:r>
              <a:rPr lang="es-AR" dirty="0"/>
              <a:t> apropiadas? </a:t>
            </a: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Circle"/>
          <p:cNvSpPr/>
          <p:nvPr/>
        </p:nvSpPr>
        <p:spPr>
          <a:xfrm>
            <a:off x="246954" y="3504008"/>
            <a:ext cx="3186532" cy="3186532"/>
          </a:xfrm>
          <a:prstGeom prst="ellipse">
            <a:avLst/>
          </a:prstGeom>
          <a:solidFill>
            <a:srgbClr val="3E3E3E"/>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186" name="?"/>
          <p:cNvSpPr txBox="1"/>
          <p:nvPr/>
        </p:nvSpPr>
        <p:spPr>
          <a:xfrm>
            <a:off x="547040" y="3012438"/>
            <a:ext cx="2396833" cy="3911601"/>
          </a:xfrm>
          <a:prstGeom prst="rect">
            <a:avLst/>
          </a:prstGeom>
          <a:ln w="12700">
            <a:miter lim="400000"/>
          </a:ln>
        </p:spPr>
        <p:txBody>
          <a:bodyPr lIns="50800" tIns="50800" rIns="50800" bIns="50800" anchor="ctr">
            <a:spAutoFit/>
          </a:bodyPr>
          <a:lstStyle>
            <a:lvl1pPr>
              <a:defRPr sz="25000" b="1">
                <a:solidFill>
                  <a:srgbClr val="F1F3AE"/>
                </a:solidFill>
              </a:defRPr>
            </a:lvl1pPr>
          </a:lstStyle>
          <a:p>
            <a:r>
              <a:t>?</a:t>
            </a:r>
          </a:p>
        </p:txBody>
      </p:sp>
      <p:sp>
        <p:nvSpPr>
          <p:cNvPr id="187" name="What one thing,…"/>
          <p:cNvSpPr txBox="1">
            <a:spLocks noGrp="1"/>
          </p:cNvSpPr>
          <p:nvPr>
            <p:ph type="body" idx="1"/>
          </p:nvPr>
        </p:nvSpPr>
        <p:spPr>
          <a:xfrm>
            <a:off x="3293216" y="-841337"/>
            <a:ext cx="9239147" cy="10565601"/>
          </a:xfrm>
          <a:prstGeom prst="rect">
            <a:avLst/>
          </a:prstGeom>
        </p:spPr>
        <p:txBody>
          <a:bodyPr/>
          <a:lstStyle/>
          <a:p>
            <a:pPr marL="0" indent="0" algn="ctr">
              <a:spcBef>
                <a:spcPts val="0"/>
              </a:spcBef>
              <a:buSzTx/>
              <a:buNone/>
              <a:defRPr sz="4000">
                <a:latin typeface="+mj-lt"/>
                <a:ea typeface="+mj-ea"/>
                <a:cs typeface="+mj-cs"/>
                <a:sym typeface="Helvetica"/>
              </a:defRPr>
            </a:pPr>
            <a:endParaRPr dirty="0"/>
          </a:p>
          <a:p>
            <a:pPr marL="0" indent="0" algn="ctr">
              <a:spcBef>
                <a:spcPts val="0"/>
              </a:spcBef>
              <a:buSzTx/>
              <a:buNone/>
              <a:defRPr sz="4000">
                <a:latin typeface="+mj-lt"/>
                <a:ea typeface="+mj-ea"/>
                <a:cs typeface="+mj-cs"/>
                <a:sym typeface="Helvetica"/>
              </a:defRPr>
            </a:pPr>
            <a:endParaRPr dirty="0"/>
          </a:p>
          <a:p>
            <a:pPr marL="0" indent="0" algn="ctr">
              <a:spcBef>
                <a:spcPts val="0"/>
              </a:spcBef>
              <a:buSzTx/>
              <a:buNone/>
              <a:defRPr sz="4000">
                <a:latin typeface="+mj-lt"/>
                <a:ea typeface="+mj-ea"/>
                <a:cs typeface="+mj-cs"/>
                <a:sym typeface="Helvetica"/>
              </a:defRPr>
            </a:pPr>
            <a:r>
              <a:rPr lang="es-ES" altLang="es-AR" dirty="0"/>
              <a:t>¿</a:t>
            </a:r>
            <a:r>
              <a:rPr lang="es-AR" dirty="0"/>
              <a:t>Cu</a:t>
            </a:r>
            <a:r>
              <a:rPr lang="es-ES" altLang="es-AR" dirty="0"/>
              <a:t>á</a:t>
            </a:r>
            <a:r>
              <a:rPr lang="es-AR" dirty="0"/>
              <a:t>l sería </a:t>
            </a:r>
            <a:r>
              <a:rPr lang="es-ES" b="1" dirty="0"/>
              <a:t>el asunto</a:t>
            </a:r>
            <a:r>
              <a:rPr lang="es-AR" dirty="0"/>
              <a:t>, si no es atendida pronto, que </a:t>
            </a:r>
            <a:r>
              <a:rPr lang="es-AR" b="1" dirty="0"/>
              <a:t>podría ocasionar serios problemas</a:t>
            </a:r>
            <a:r>
              <a:rPr lang="es-AR" dirty="0"/>
              <a:t> para nosotros en un futuro cercano?</a:t>
            </a:r>
            <a:endParaRPr sz="1800" dirty="0"/>
          </a:p>
          <a:p>
            <a:pPr marL="0" indent="0" algn="ctr">
              <a:spcBef>
                <a:spcPts val="0"/>
              </a:spcBef>
              <a:buSzTx/>
              <a:buNone/>
              <a:defRPr sz="4000">
                <a:latin typeface="+mj-lt"/>
                <a:ea typeface="+mj-ea"/>
                <a:cs typeface="+mj-cs"/>
                <a:sym typeface="Helvetica"/>
              </a:defRPr>
            </a:pPr>
            <a:endParaRPr sz="1800" dirty="0"/>
          </a:p>
          <a:p>
            <a:pPr marL="0" indent="0" algn="ctr">
              <a:spcBef>
                <a:spcPts val="0"/>
              </a:spcBef>
              <a:buSzTx/>
              <a:buNone/>
              <a:defRPr sz="4000">
                <a:latin typeface="+mj-lt"/>
                <a:ea typeface="+mj-ea"/>
                <a:cs typeface="+mj-cs"/>
                <a:sym typeface="Helvetica"/>
              </a:defRPr>
            </a:pPr>
            <a:endParaRPr sz="1800" dirty="0"/>
          </a:p>
          <a:p>
            <a:pPr marL="0" indent="0" algn="ctr">
              <a:spcBef>
                <a:spcPts val="0"/>
              </a:spcBef>
              <a:buSzTx/>
              <a:buNone/>
              <a:defRPr sz="4000">
                <a:latin typeface="+mj-lt"/>
                <a:ea typeface="+mj-ea"/>
                <a:cs typeface="+mj-cs"/>
                <a:sym typeface="Helvetica"/>
              </a:defRPr>
            </a:pPr>
            <a:r>
              <a:rPr lang="es-AR" dirty="0"/>
              <a:t>¿Qu</a:t>
            </a:r>
            <a:r>
              <a:rPr lang="es-ES" altLang="es-AR" dirty="0"/>
              <a:t>é</a:t>
            </a:r>
            <a:r>
              <a:rPr lang="es-AR" dirty="0"/>
              <a:t> </a:t>
            </a:r>
            <a:r>
              <a:rPr lang="es-AR" b="1" dirty="0"/>
              <a:t>opciones</a:t>
            </a:r>
            <a:r>
              <a:rPr lang="es-AR" dirty="0"/>
              <a:t> </a:t>
            </a:r>
            <a:r>
              <a:rPr lang="es-AR" b="1" dirty="0"/>
              <a:t>originales</a:t>
            </a:r>
            <a:r>
              <a:rPr lang="es-AR" dirty="0"/>
              <a:t> generadoras de ingresos están disponibles para nosotros para poder </a:t>
            </a:r>
            <a:r>
              <a:rPr lang="es-AR" b="1" dirty="0"/>
              <a:t>aumentar</a:t>
            </a:r>
            <a:r>
              <a:rPr lang="es-AR" dirty="0"/>
              <a:t> significativamente los </a:t>
            </a:r>
            <a:r>
              <a:rPr lang="es-AR" b="1" dirty="0"/>
              <a:t>ingresos</a:t>
            </a:r>
            <a:r>
              <a:rPr lang="es-AR" dirty="0"/>
              <a:t>?</a:t>
            </a:r>
            <a:endParaRPr b="1"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uard  The  Agenda!…"/>
          <p:cNvSpPr txBox="1">
            <a:spLocks noGrp="1"/>
          </p:cNvSpPr>
          <p:nvPr>
            <p:ph type="body" idx="1"/>
          </p:nvPr>
        </p:nvSpPr>
        <p:spPr>
          <a:xfrm>
            <a:off x="952500" y="-777243"/>
            <a:ext cx="11099800" cy="10010145"/>
          </a:xfrm>
          <a:prstGeom prst="rect">
            <a:avLst/>
          </a:prstGeom>
        </p:spPr>
        <p:txBody>
          <a:bodyPr/>
          <a:lstStyle/>
          <a:p>
            <a:pPr marL="0" indent="0" algn="ctr">
              <a:buSzTx/>
              <a:buNone/>
              <a:defRPr sz="6300" b="1" i="1">
                <a:latin typeface="+mj-lt"/>
                <a:ea typeface="+mj-ea"/>
                <a:cs typeface="+mj-cs"/>
                <a:sym typeface="Helvetica"/>
              </a:defRPr>
            </a:pPr>
            <a:r>
              <a:rPr lang="es-AR" dirty="0"/>
              <a:t>¡</a:t>
            </a:r>
            <a:r>
              <a:rPr lang="es-ES" altLang="es-AR" dirty="0"/>
              <a:t>Vigile </a:t>
            </a:r>
            <a:r>
              <a:rPr lang="es-AR" dirty="0"/>
              <a:t>la Agenda!</a:t>
            </a:r>
            <a:endParaRPr sz="1800" dirty="0"/>
          </a:p>
          <a:p>
            <a:pPr marL="0" indent="0" algn="ctr">
              <a:buSzTx/>
              <a:buNone/>
              <a:defRPr sz="4500" b="1" i="1">
                <a:latin typeface="+mj-lt"/>
                <a:ea typeface="+mj-ea"/>
                <a:cs typeface="+mj-cs"/>
                <a:sym typeface="Helvetica"/>
              </a:defRPr>
            </a:pPr>
            <a:r>
              <a:rPr lang="es-ES" altLang="es-AR" dirty="0"/>
              <a:t>Asuntos</a:t>
            </a:r>
            <a:r>
              <a:rPr lang="es-AR" dirty="0"/>
              <a:t> para</a:t>
            </a:r>
            <a:r>
              <a:rPr dirty="0"/>
              <a:t> </a:t>
            </a:r>
            <a:r>
              <a:rPr lang="es-AR" dirty="0"/>
              <a:t>Información</a:t>
            </a:r>
            <a:endParaRPr sz="1800" dirty="0"/>
          </a:p>
          <a:p>
            <a:pPr marL="0" indent="0" algn="ctr">
              <a:buSzTx/>
              <a:buNone/>
              <a:defRPr sz="4500" b="1" i="1">
                <a:latin typeface="+mj-lt"/>
                <a:ea typeface="+mj-ea"/>
                <a:cs typeface="+mj-cs"/>
                <a:sym typeface="Helvetica"/>
              </a:defRPr>
            </a:pPr>
            <a:r>
              <a:rPr lang="es-ES" altLang="es-AR" dirty="0"/>
              <a:t>Asuntos</a:t>
            </a:r>
            <a:r>
              <a:rPr lang="es-AR" dirty="0"/>
              <a:t> para Discusión</a:t>
            </a:r>
            <a:endParaRPr sz="1800" dirty="0"/>
          </a:p>
          <a:p>
            <a:pPr marL="0" indent="0" algn="ctr">
              <a:buSzTx/>
              <a:buNone/>
              <a:defRPr sz="4500" b="1" i="1">
                <a:latin typeface="+mj-lt"/>
                <a:ea typeface="+mj-ea"/>
                <a:cs typeface="+mj-cs"/>
                <a:sym typeface="Helvetica"/>
              </a:defRPr>
            </a:pPr>
            <a:r>
              <a:rPr lang="es-ES" altLang="es-AR" dirty="0"/>
              <a:t>Asunto</a:t>
            </a:r>
            <a:r>
              <a:rPr lang="es-AR" dirty="0"/>
              <a:t>s para Decisión</a:t>
            </a:r>
            <a:endParaRP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3"/>
          <p:cNvSpPr txBox="1"/>
          <p:nvPr/>
        </p:nvSpPr>
        <p:spPr>
          <a:xfrm>
            <a:off x="5892186" y="1611801"/>
            <a:ext cx="121742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3</a:t>
            </a:r>
          </a:p>
        </p:txBody>
      </p:sp>
      <p:sp>
        <p:nvSpPr>
          <p:cNvPr id="192" name="Communicate in conflict situations with civility.…"/>
          <p:cNvSpPr txBox="1">
            <a:spLocks noGrp="1"/>
          </p:cNvSpPr>
          <p:nvPr>
            <p:ph type="body" sz="half" idx="1"/>
          </p:nvPr>
        </p:nvSpPr>
        <p:spPr>
          <a:xfrm>
            <a:off x="496998" y="4068409"/>
            <a:ext cx="11964786" cy="4221270"/>
          </a:xfrm>
          <a:prstGeom prst="rect">
            <a:avLst/>
          </a:prstGeom>
        </p:spPr>
        <p:txBody>
          <a:bodyPr>
            <a:normAutofit lnSpcReduction="10000"/>
          </a:bodyPr>
          <a:lstStyle/>
          <a:p>
            <a:pPr marL="0" indent="0" algn="ctr">
              <a:lnSpc>
                <a:spcPct val="90000"/>
              </a:lnSpc>
              <a:spcBef>
                <a:spcPts val="0"/>
              </a:spcBef>
              <a:buSzTx/>
              <a:buNone/>
              <a:defRPr sz="6000" b="1" cap="all">
                <a:latin typeface="+mj-lt"/>
                <a:ea typeface="+mj-ea"/>
                <a:cs typeface="+mj-cs"/>
                <a:sym typeface="Helvetica"/>
              </a:defRPr>
            </a:pPr>
            <a:r>
              <a:rPr dirty="0"/>
              <a:t> </a:t>
            </a:r>
            <a:r>
              <a:rPr lang="es-AR" dirty="0"/>
              <a:t>comuni</a:t>
            </a:r>
            <a:r>
              <a:rPr lang="es-ES" altLang="es-AR" dirty="0"/>
              <a:t>que</a:t>
            </a:r>
            <a:r>
              <a:rPr lang="es-AR" dirty="0"/>
              <a:t> civilizadamente en situaciones de conflicto</a:t>
            </a:r>
            <a:endParaRPr sz="1800" dirty="0"/>
          </a:p>
          <a:p>
            <a:pPr marL="0" indent="0" algn="ctr">
              <a:lnSpc>
                <a:spcPct val="90000"/>
              </a:lnSpc>
              <a:spcBef>
                <a:spcPts val="0"/>
              </a:spcBef>
              <a:buSzTx/>
              <a:buNone/>
              <a:defRPr sz="4000" i="1">
                <a:latin typeface="+mj-lt"/>
                <a:ea typeface="+mj-ea"/>
                <a:cs typeface="+mj-cs"/>
                <a:sym typeface="Helvetica"/>
              </a:defRPr>
            </a:pPr>
            <a:r>
              <a:rPr dirty="0"/>
              <a:t> </a:t>
            </a:r>
            <a:r>
              <a:rPr lang="es-ES" dirty="0"/>
              <a:t>Las </a:t>
            </a:r>
            <a:r>
              <a:rPr lang="es-ES" b="1" dirty="0" err="1"/>
              <a:t>c</a:t>
            </a:r>
            <a:r>
              <a:rPr b="1" dirty="0" err="1"/>
              <a:t>olision</a:t>
            </a:r>
            <a:r>
              <a:rPr lang="es-AR" b="1" dirty="0"/>
              <a:t>e</a:t>
            </a:r>
            <a:r>
              <a:rPr b="1" dirty="0"/>
              <a:t>s</a:t>
            </a:r>
            <a:r>
              <a:rPr dirty="0"/>
              <a:t> </a:t>
            </a:r>
            <a:r>
              <a:rPr lang="es-AR" dirty="0"/>
              <a:t>suceden por la visión, </a:t>
            </a:r>
            <a:r>
              <a:rPr lang="es-ES" altLang="es-AR" dirty="0"/>
              <a:t>los </a:t>
            </a:r>
            <a:r>
              <a:rPr lang="es-AR" dirty="0"/>
              <a:t>valores, tradiciones, planes y…! </a:t>
            </a:r>
          </a:p>
          <a:p>
            <a:pPr marL="0" indent="0" algn="ctr">
              <a:lnSpc>
                <a:spcPct val="90000"/>
              </a:lnSpc>
              <a:spcBef>
                <a:spcPts val="0"/>
              </a:spcBef>
              <a:buSzTx/>
              <a:buNone/>
              <a:defRPr sz="4000" i="1">
                <a:latin typeface="+mj-lt"/>
                <a:ea typeface="+mj-ea"/>
                <a:cs typeface="+mj-cs"/>
                <a:sym typeface="Helvetica"/>
              </a:defRPr>
            </a:pPr>
            <a:endParaRPr sz="1800" dirty="0"/>
          </a:p>
          <a:p>
            <a:pPr marL="0" indent="0" algn="ctr">
              <a:lnSpc>
                <a:spcPct val="90000"/>
              </a:lnSpc>
              <a:spcBef>
                <a:spcPts val="0"/>
              </a:spcBef>
              <a:buSzTx/>
              <a:buNone/>
              <a:defRPr sz="4000" i="1">
                <a:latin typeface="+mj-lt"/>
                <a:ea typeface="+mj-ea"/>
                <a:cs typeface="+mj-cs"/>
                <a:sym typeface="Helvetica"/>
              </a:defRPr>
            </a:pPr>
            <a:r>
              <a:rPr dirty="0"/>
              <a:t>“</a:t>
            </a:r>
            <a:r>
              <a:rPr lang="es-AR" dirty="0"/>
              <a:t>Las anclas son necesarias..!</a:t>
            </a:r>
            <a:r>
              <a:rPr dirty="0"/>
              <a:t>”</a:t>
            </a:r>
            <a:endParaRPr lang="es-AR" dirty="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2">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indefinite"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indefinite" fill="hold"/>
                                        <p:tgtEl>
                                          <p:spTgt spid="1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peak Gracefully. Watch the words you speak.…"/>
          <p:cNvSpPr txBox="1">
            <a:spLocks noGrp="1"/>
          </p:cNvSpPr>
          <p:nvPr>
            <p:ph type="body" idx="1"/>
          </p:nvPr>
        </p:nvSpPr>
        <p:spPr>
          <a:xfrm>
            <a:off x="164635" y="646711"/>
            <a:ext cx="11865579" cy="7545086"/>
          </a:xfrm>
          <a:prstGeom prst="rect">
            <a:avLst/>
          </a:prstGeom>
        </p:spPr>
        <p:txBody>
          <a:bodyPr>
            <a:normAutofit/>
          </a:bodyPr>
          <a:lstStyle/>
          <a:p>
            <a:pPr marL="1701800" indent="-914400">
              <a:spcBef>
                <a:spcPts val="3200"/>
              </a:spcBef>
              <a:buSzPct val="100000"/>
              <a:buAutoNum type="arabicPeriod"/>
              <a:defRPr sz="6000" b="1">
                <a:latin typeface="+mj-lt"/>
                <a:ea typeface="+mj-ea"/>
                <a:cs typeface="+mj-cs"/>
                <a:sym typeface="Helvetica"/>
              </a:defRPr>
            </a:pPr>
            <a:r>
              <a:rPr lang="es-AR" dirty="0"/>
              <a:t>Hablar con Gracia.</a:t>
            </a:r>
            <a:r>
              <a:rPr b="0" dirty="0"/>
              <a:t> </a:t>
            </a:r>
            <a:r>
              <a:rPr lang="es-AR" sz="4800" b="0" dirty="0"/>
              <a:t>F</a:t>
            </a:r>
            <a:r>
              <a:rPr lang="es-ES" altLang="es-AR" sz="4800" b="0" dirty="0"/>
              <a:t>íjate en</a:t>
            </a:r>
            <a:r>
              <a:rPr lang="es-AR" sz="4800" b="0" dirty="0"/>
              <a:t> las palabras que dice</a:t>
            </a:r>
            <a:r>
              <a:rPr lang="es-ES" altLang="es-AR" sz="4800" b="0" dirty="0"/>
              <a:t>s</a:t>
            </a:r>
            <a:r>
              <a:rPr lang="es-AR" altLang="es-AR" sz="4800" dirty="0"/>
              <a:t>.</a:t>
            </a:r>
          </a:p>
          <a:p>
            <a:pPr marL="1701800" indent="-914400">
              <a:spcBef>
                <a:spcPts val="3200"/>
              </a:spcBef>
              <a:buSzPct val="100000"/>
              <a:buAutoNum type="arabicPeriod"/>
              <a:defRPr sz="6000" b="1">
                <a:latin typeface="+mj-lt"/>
                <a:ea typeface="+mj-ea"/>
                <a:cs typeface="+mj-cs"/>
                <a:sym typeface="Helvetica"/>
              </a:defRPr>
            </a:pPr>
            <a:r>
              <a:rPr lang="es-AR" dirty="0"/>
              <a:t>Escuchar Atentamente. </a:t>
            </a:r>
            <a:r>
              <a:rPr lang="es-AR" sz="4800" b="0" dirty="0"/>
              <a:t>Buscar primeramente comprender.</a:t>
            </a:r>
            <a:endParaRPr lang="es-AR" sz="4800" b="1" dirty="0"/>
          </a:p>
          <a:p>
            <a:pPr marL="1701800" indent="-914400">
              <a:spcBef>
                <a:spcPts val="3200"/>
              </a:spcBef>
              <a:buSzPct val="100000"/>
              <a:buAutoNum type="arabicPeriod"/>
              <a:defRPr sz="6000" b="1">
                <a:latin typeface="+mj-lt"/>
                <a:ea typeface="+mj-ea"/>
                <a:cs typeface="+mj-cs"/>
                <a:sym typeface="Helvetica"/>
              </a:defRPr>
            </a:pPr>
            <a:r>
              <a:rPr lang="es-AR" dirty="0"/>
              <a:t>Perdonar Libremente. </a:t>
            </a:r>
            <a:r>
              <a:rPr lang="es-AR" sz="5400" b="0" dirty="0"/>
              <a:t>Ser proactivo extendiendo el perdón.</a:t>
            </a:r>
            <a:endParaRPr sz="5400" b="0" dirty="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4">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4">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indefinite" fill="hold"/>
                                        <p:tgtEl>
                                          <p:spTgt spid="194">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indefinite" fill="hold"/>
                                        <p:tgtEl>
                                          <p:spTgt spid="1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4. Care deeply. Value people, not power.…"/>
          <p:cNvSpPr txBox="1">
            <a:spLocks noGrp="1"/>
          </p:cNvSpPr>
          <p:nvPr>
            <p:ph type="body" idx="1"/>
          </p:nvPr>
        </p:nvSpPr>
        <p:spPr>
          <a:xfrm>
            <a:off x="420474" y="685800"/>
            <a:ext cx="12406526" cy="7257123"/>
          </a:xfrm>
          <a:prstGeom prst="rect">
            <a:avLst/>
          </a:prstGeom>
        </p:spPr>
        <p:txBody>
          <a:bodyPr>
            <a:normAutofit lnSpcReduction="10000"/>
          </a:bodyPr>
          <a:lstStyle/>
          <a:p>
            <a:pPr marL="1147445" indent="-847725" defTabSz="438150">
              <a:spcBef>
                <a:spcPts val="1900"/>
              </a:spcBef>
              <a:buSzTx/>
              <a:buNone/>
              <a:defRPr sz="6000" b="1">
                <a:latin typeface="+mj-lt"/>
                <a:ea typeface="+mj-ea"/>
                <a:cs typeface="+mj-cs"/>
                <a:sym typeface="Helvetica"/>
              </a:defRPr>
            </a:pPr>
            <a:r>
              <a:rPr dirty="0"/>
              <a:t>4. </a:t>
            </a:r>
            <a:r>
              <a:rPr lang="es-AR" dirty="0"/>
              <a:t>Cuida</a:t>
            </a:r>
            <a:r>
              <a:rPr lang="es-ES" altLang="es-AR" dirty="0"/>
              <a:t>r</a:t>
            </a:r>
            <a:r>
              <a:rPr lang="es-AR" dirty="0"/>
              <a:t> Profundamente. </a:t>
            </a:r>
            <a:r>
              <a:rPr lang="es-AR" sz="4400" b="0" dirty="0"/>
              <a:t>Valorar a las personas, no el poder.</a:t>
            </a:r>
            <a:endParaRPr sz="4800" dirty="0"/>
          </a:p>
          <a:p>
            <a:pPr marL="1214120" indent="-914400" defTabSz="438150">
              <a:spcBef>
                <a:spcPts val="1900"/>
              </a:spcBef>
              <a:buSzPct val="100000"/>
              <a:buAutoNum type="arabicPeriod" startAt="5"/>
              <a:defRPr sz="6000" b="1">
                <a:latin typeface="+mj-lt"/>
                <a:ea typeface="+mj-ea"/>
                <a:cs typeface="+mj-cs"/>
                <a:sym typeface="Helvetica"/>
              </a:defRPr>
            </a:pPr>
            <a:r>
              <a:rPr lang="es-AR" dirty="0"/>
              <a:t>Planificar Decisivamente. </a:t>
            </a:r>
            <a:r>
              <a:rPr lang="es-AR" sz="4400" b="0" dirty="0"/>
              <a:t>Combine una visión clara y una humildad profunda con una resolución intensa.</a:t>
            </a:r>
            <a:endParaRPr sz="1800" dirty="0"/>
          </a:p>
          <a:p>
            <a:pPr marL="0" indent="299720" algn="ctr" defTabSz="438150">
              <a:spcBef>
                <a:spcPts val="1900"/>
              </a:spcBef>
              <a:buSzTx/>
              <a:buNone/>
              <a:defRPr sz="5400" b="1">
                <a:latin typeface="+mj-lt"/>
                <a:ea typeface="+mj-ea"/>
                <a:cs typeface="+mj-cs"/>
                <a:sym typeface="Helvetica"/>
              </a:defRPr>
            </a:pPr>
            <a:endParaRPr lang="es-AR" dirty="0"/>
          </a:p>
          <a:p>
            <a:pPr marL="0" indent="299720" algn="ctr" defTabSz="438150">
              <a:spcBef>
                <a:spcPts val="1900"/>
              </a:spcBef>
              <a:buSzTx/>
              <a:buNone/>
              <a:defRPr sz="5400" b="1">
                <a:latin typeface="+mj-lt"/>
                <a:ea typeface="+mj-ea"/>
                <a:cs typeface="+mj-cs"/>
                <a:sym typeface="Helvetica"/>
              </a:defRPr>
            </a:pPr>
            <a:r>
              <a:rPr lang="es-AR" sz="5400" dirty="0">
                <a:latin typeface="+mj-lt"/>
              </a:rPr>
              <a:t>Enfócate </a:t>
            </a:r>
            <a:r>
              <a:rPr lang="es-AR" sz="5400" b="0" dirty="0">
                <a:latin typeface="Helvetica" panose="020B0604020202020204" pitchFamily="34" charset="0"/>
                <a:cs typeface="Helvetica" panose="020B0604020202020204" pitchFamily="34" charset="0"/>
              </a:rPr>
              <a:t>en cambiar </a:t>
            </a:r>
            <a:r>
              <a:rPr lang="es-AR" sz="5400" dirty="0">
                <a:latin typeface="+mj-lt"/>
              </a:rPr>
              <a:t>t</a:t>
            </a:r>
            <a:r>
              <a:rPr lang="es-ES" altLang="es-AR" sz="5400" dirty="0">
                <a:latin typeface="+mj-lt"/>
              </a:rPr>
              <a:t>ú</a:t>
            </a:r>
            <a:r>
              <a:rPr lang="es-AR" sz="5400" dirty="0">
                <a:latin typeface="+mj-lt"/>
              </a:rPr>
              <a:t> mismo… </a:t>
            </a:r>
            <a:r>
              <a:rPr lang="es-AR" sz="5400" b="0" dirty="0">
                <a:latin typeface="+mj-lt"/>
              </a:rPr>
              <a:t>incluso mientras bus</a:t>
            </a:r>
            <a:r>
              <a:rPr lang="es-ES" altLang="es-AR" sz="5400" b="0" dirty="0">
                <a:latin typeface="+mj-lt"/>
              </a:rPr>
              <a:t>cas</a:t>
            </a:r>
            <a:r>
              <a:rPr lang="es-AR" sz="5400" b="0" dirty="0">
                <a:latin typeface="+mj-lt"/>
              </a:rPr>
              <a:t> cambiar a </a:t>
            </a:r>
            <a:r>
              <a:rPr lang="es-AR" sz="5400" dirty="0">
                <a:latin typeface="+mj-lt"/>
              </a:rPr>
              <a:t>otros.</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6">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indefinite" fill="hold"/>
                                        <p:tgtEl>
                                          <p:spTgt spid="19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indefinite" fill="hold"/>
                                        <p:tgtEl>
                                          <p:spTgt spid="1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Vigorously discuss policy options and make decisions within board meetings!…"/>
          <p:cNvSpPr txBox="1">
            <a:spLocks noGrp="1"/>
          </p:cNvSpPr>
          <p:nvPr>
            <p:ph type="body" idx="1"/>
          </p:nvPr>
        </p:nvSpPr>
        <p:spPr>
          <a:xfrm>
            <a:off x="470390" y="540887"/>
            <a:ext cx="12089012" cy="7360764"/>
          </a:xfrm>
          <a:prstGeom prst="rect">
            <a:avLst/>
          </a:prstGeom>
        </p:spPr>
        <p:txBody>
          <a:bodyPr>
            <a:normAutofit fontScale="92500"/>
          </a:bodyPr>
          <a:lstStyle/>
          <a:p>
            <a:pPr defTabSz="288290">
              <a:spcBef>
                <a:spcPts val="0"/>
              </a:spcBef>
              <a:buClr>
                <a:srgbClr val="3E3E3E"/>
              </a:buClr>
              <a:buChar char="▪"/>
              <a:defRPr sz="3900" b="1">
                <a:latin typeface="+mj-lt"/>
                <a:ea typeface="+mj-ea"/>
                <a:cs typeface="+mj-cs"/>
                <a:sym typeface="Helvetica"/>
              </a:defRPr>
            </a:pPr>
            <a:r>
              <a:rPr lang="es-AR" dirty="0"/>
              <a:t>¡Discut</a:t>
            </a:r>
            <a:r>
              <a:rPr lang="es-ES" altLang="es-AR" dirty="0"/>
              <a:t>ir</a:t>
            </a:r>
            <a:r>
              <a:rPr lang="es-AR" dirty="0"/>
              <a:t> vigorosamente las opciones </a:t>
            </a:r>
            <a:r>
              <a:rPr lang="es-ES" altLang="es-AR" dirty="0"/>
              <a:t>e</a:t>
            </a:r>
            <a:r>
              <a:rPr lang="es-AR" dirty="0"/>
              <a:t>s</a:t>
            </a:r>
            <a:r>
              <a:rPr lang="es-ES" altLang="es-AR" dirty="0"/>
              <a:t>tratégicas</a:t>
            </a:r>
            <a:r>
              <a:rPr lang="es-AR" dirty="0"/>
              <a:t> y tom</a:t>
            </a:r>
            <a:r>
              <a:rPr lang="es-ES" altLang="es-AR" dirty="0"/>
              <a:t>ar</a:t>
            </a:r>
            <a:r>
              <a:rPr lang="es-AR" dirty="0"/>
              <a:t> decisiones dentro de las reuniones de la Junta!</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a:t>¡</a:t>
            </a:r>
            <a:r>
              <a:rPr lang="es-ES" altLang="es-AR" dirty="0"/>
              <a:t>Publicar las decisiones</a:t>
            </a:r>
            <a:r>
              <a:rPr lang="es-AR" dirty="0"/>
              <a:t> de la Junta, deben tener </a:t>
            </a:r>
            <a:r>
              <a:rPr lang="es-ES" altLang="es-AR" dirty="0"/>
              <a:t>un apoyo</a:t>
            </a:r>
            <a:r>
              <a:rPr lang="es-AR" dirty="0"/>
              <a:t> uni</a:t>
            </a:r>
            <a:r>
              <a:rPr lang="es-ES" altLang="es-AR" dirty="0"/>
              <a:t>ficado</a:t>
            </a:r>
            <a:r>
              <a:rPr lang="es-AR" dirty="0"/>
              <a:t>!</a:t>
            </a:r>
          </a:p>
          <a:p>
            <a:pPr defTabSz="288290">
              <a:spcBef>
                <a:spcPts val="0"/>
              </a:spcBef>
              <a:buClr>
                <a:srgbClr val="3E3E3E"/>
              </a:buClr>
              <a:buChar char="▪"/>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a:t>¡Mantener conversaciones confidenciales, CONFIDENCIALES!</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a:t>¡Aceptar </a:t>
            </a:r>
            <a:r>
              <a:rPr lang="es-ES" altLang="es-AR" dirty="0"/>
              <a:t>las </a:t>
            </a:r>
            <a:r>
              <a:rPr lang="es-AR" dirty="0"/>
              <a:t>decisiones de la Junta…!</a:t>
            </a:r>
            <a:endParaRPr dirty="0"/>
          </a:p>
          <a:p>
            <a:pPr marL="0" indent="0" defTabSz="288290">
              <a:spcBef>
                <a:spcPts val="0"/>
              </a:spcBef>
              <a:buSzTx/>
              <a:buNone/>
              <a:defRPr sz="3900" b="1">
                <a:latin typeface="+mj-lt"/>
                <a:ea typeface="+mj-ea"/>
                <a:cs typeface="+mj-cs"/>
                <a:sym typeface="Helvetica"/>
              </a:defRPr>
            </a:pPr>
            <a:endParaRPr dirty="0"/>
          </a:p>
          <a:p>
            <a:pPr defTabSz="288290">
              <a:spcBef>
                <a:spcPts val="0"/>
              </a:spcBef>
              <a:buClr>
                <a:srgbClr val="3E3E3E"/>
              </a:buClr>
              <a:buChar char="▪"/>
              <a:defRPr sz="3900" b="1">
                <a:latin typeface="+mj-lt"/>
                <a:ea typeface="+mj-ea"/>
                <a:cs typeface="+mj-cs"/>
                <a:sym typeface="Helvetica"/>
              </a:defRPr>
            </a:pPr>
            <a:r>
              <a:rPr lang="es-AR" dirty="0"/>
              <a:t>¡</a:t>
            </a:r>
            <a:r>
              <a:rPr lang="es-ES" altLang="es-AR" dirty="0"/>
              <a:t>G</a:t>
            </a:r>
            <a:r>
              <a:rPr lang="es-AR" dirty="0"/>
              <a:t>uardar </a:t>
            </a:r>
            <a:r>
              <a:rPr lang="es-ES" altLang="es-AR" dirty="0"/>
              <a:t>a</a:t>
            </a:r>
            <a:r>
              <a:rPr lang="es-AR" dirty="0">
                <a:sym typeface="+mn-ea"/>
              </a:rPr>
              <a:t>pasionadamente </a:t>
            </a:r>
            <a:r>
              <a:rPr lang="es-AR" dirty="0"/>
              <a:t>una palabra confiable!</a:t>
            </a:r>
            <a:endParaRPr dirty="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98">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indefinite" fill="hold"/>
                                        <p:tgtEl>
                                          <p:spTgt spid="19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indefinite" fill="hold"/>
                                        <p:tgtEl>
                                          <p:spTgt spid="198">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childTnLst>
                                    <p:set>
                                      <p:cBhvr>
                                        <p:cTn id="14" dur="indefinite" fill="hold"/>
                                        <p:tgtEl>
                                          <p:spTgt spid="1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9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indefinite" fill="hold"/>
                                        <p:tgtEl>
                                          <p:spTgt spid="1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4.jpeg" descr="image4.jpeg"/>
          <p:cNvPicPr>
            <a:picLocks noChangeAspect="1"/>
          </p:cNvPicPr>
          <p:nvPr/>
        </p:nvPicPr>
        <p:blipFill>
          <a:blip r:embed="rId2"/>
          <a:stretch>
            <a:fillRect/>
          </a:stretch>
        </p:blipFill>
        <p:spPr>
          <a:xfrm>
            <a:off x="-7747518" y="-1018986"/>
            <a:ext cx="29478936" cy="11791572"/>
          </a:xfrm>
          <a:prstGeom prst="rect">
            <a:avLst/>
          </a:prstGeom>
          <a:ln w="12700">
            <a:miter lim="400000"/>
            <a:headEnd/>
            <a:tailEnd/>
          </a:ln>
        </p:spPr>
      </p:pic>
      <p:sp>
        <p:nvSpPr>
          <p:cNvPr id="108" name="Rectangle"/>
          <p:cNvSpPr/>
          <p:nvPr/>
        </p:nvSpPr>
        <p:spPr>
          <a:xfrm>
            <a:off x="940196" y="1246504"/>
            <a:ext cx="11124408" cy="7080330"/>
          </a:xfrm>
          <a:prstGeom prst="rect">
            <a:avLst/>
          </a:prstGeom>
          <a:solidFill>
            <a:srgbClr val="FFFFFF">
              <a:alpha val="12103"/>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09" name="Strong boards empower missional and visionary leaders, and strong leaders embrace passionate and engaged boards."/>
          <p:cNvSpPr txBox="1">
            <a:spLocks noGrp="1"/>
          </p:cNvSpPr>
          <p:nvPr>
            <p:ph type="body" idx="1"/>
          </p:nvPr>
        </p:nvSpPr>
        <p:spPr>
          <a:xfrm>
            <a:off x="1652606" y="1773876"/>
            <a:ext cx="9699588" cy="5741107"/>
          </a:xfrm>
          <a:prstGeom prst="rect">
            <a:avLst/>
          </a:prstGeom>
          <a:ln>
            <a:solidFill>
              <a:srgbClr val="FFFFFF"/>
            </a:solidFill>
          </a:ln>
          <a:effectLst>
            <a:outerShdw blurRad="50800" dist="25400" dir="3600000" rotWithShape="0">
              <a:srgbClr val="000000">
                <a:alpha val="70000"/>
              </a:srgbClr>
            </a:outerShdw>
          </a:effectLst>
        </p:spPr>
        <p:txBody>
          <a:bodyPr>
            <a:normAutofit/>
          </a:bodyPr>
          <a:lstStyle/>
          <a:p>
            <a:pPr marL="0" indent="0" algn="ctr">
              <a:spcBef>
                <a:spcPts val="0"/>
              </a:spcBef>
              <a:buSzTx/>
              <a:buNone/>
              <a:defRPr sz="6000">
                <a:solidFill>
                  <a:srgbClr val="FFFFFF"/>
                </a:solidFill>
                <a:latin typeface="+mj-lt"/>
                <a:ea typeface="+mj-ea"/>
                <a:cs typeface="+mj-cs"/>
                <a:sym typeface="Helvetica"/>
              </a:defRPr>
            </a:pPr>
            <a:r>
              <a:rPr lang="es-ES" dirty="0"/>
              <a:t>Juntas (concilios) fuertes</a:t>
            </a:r>
            <a:r>
              <a:rPr dirty="0"/>
              <a:t> </a:t>
            </a:r>
            <a:r>
              <a:rPr lang="es-ES" b="1" dirty="0"/>
              <a:t>empoderan</a:t>
            </a:r>
            <a:r>
              <a:rPr dirty="0"/>
              <a:t> </a:t>
            </a:r>
            <a:r>
              <a:rPr lang="es-ES" dirty="0"/>
              <a:t>líderes misionales y visionarios</a:t>
            </a:r>
            <a:r>
              <a:rPr dirty="0"/>
              <a:t>, </a:t>
            </a:r>
            <a:r>
              <a:rPr lang="es-ES" dirty="0"/>
              <a:t>y líderes fuertes</a:t>
            </a:r>
            <a:r>
              <a:rPr dirty="0"/>
              <a:t> </a:t>
            </a:r>
            <a:r>
              <a:rPr lang="es-ES" b="1" dirty="0"/>
              <a:t>abrazan</a:t>
            </a:r>
            <a:r>
              <a:rPr dirty="0"/>
              <a:t> </a:t>
            </a:r>
            <a:r>
              <a:rPr lang="es-ES" dirty="0"/>
              <a:t>Juntas apasionadas y comprometidas</a:t>
            </a:r>
            <a:r>
              <a:rPr dirty="0"/>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hese values…"/>
          <p:cNvSpPr txBox="1">
            <a:spLocks noGrp="1"/>
          </p:cNvSpPr>
          <p:nvPr>
            <p:ph type="body" idx="1"/>
          </p:nvPr>
        </p:nvSpPr>
        <p:spPr>
          <a:xfrm>
            <a:off x="586737" y="729020"/>
            <a:ext cx="11643391" cy="7219665"/>
          </a:xfrm>
          <a:prstGeom prst="rect">
            <a:avLst/>
          </a:prstGeom>
        </p:spPr>
        <p:txBody>
          <a:bodyPr>
            <a:normAutofit/>
          </a:bodyPr>
          <a:lstStyle/>
          <a:p>
            <a:pPr marL="0" indent="0" algn="ctr">
              <a:spcBef>
                <a:spcPts val="0"/>
              </a:spcBef>
              <a:buSzTx/>
              <a:buNone/>
              <a:defRPr sz="6000">
                <a:latin typeface="+mj-lt"/>
                <a:ea typeface="+mj-ea"/>
                <a:cs typeface="+mj-cs"/>
                <a:sym typeface="Helvetica"/>
              </a:defRPr>
            </a:pPr>
            <a:r>
              <a:rPr lang="es-AR" dirty="0"/>
              <a:t>Estos valores </a:t>
            </a:r>
            <a:r>
              <a:rPr lang="es-ES" altLang="es-AR" dirty="0"/>
              <a:t>nos</a:t>
            </a:r>
            <a:endParaRPr sz="1800" dirty="0"/>
          </a:p>
          <a:p>
            <a:pPr marL="0" indent="0" algn="ctr">
              <a:spcBef>
                <a:spcPts val="0"/>
              </a:spcBef>
              <a:buSzTx/>
              <a:buNone/>
              <a:defRPr sz="8000" b="1">
                <a:latin typeface="+mj-lt"/>
                <a:ea typeface="+mj-ea"/>
                <a:cs typeface="+mj-cs"/>
                <a:sym typeface="Helvetica"/>
              </a:defRPr>
            </a:pPr>
            <a:r>
              <a:rPr lang="es-AR" dirty="0"/>
              <a:t>CARACTERIZAN</a:t>
            </a:r>
            <a:r>
              <a:rPr sz="6000" b="0" i="1" dirty="0"/>
              <a:t> </a:t>
            </a:r>
            <a:endParaRPr sz="1800" dirty="0"/>
          </a:p>
          <a:p>
            <a:pPr marL="0" indent="0" algn="ctr">
              <a:spcBef>
                <a:spcPts val="0"/>
              </a:spcBef>
              <a:buSzTx/>
              <a:buNone/>
              <a:defRPr sz="6000" i="1">
                <a:latin typeface="+mj-lt"/>
                <a:ea typeface="+mj-ea"/>
                <a:cs typeface="+mj-cs"/>
                <a:sym typeface="Helvetica"/>
              </a:defRPr>
            </a:pPr>
            <a:r>
              <a:rPr lang="es-ES" altLang="es-AR" dirty="0"/>
              <a:t>en </a:t>
            </a:r>
            <a:r>
              <a:rPr lang="es-AR" dirty="0"/>
              <a:t>nuestro mejor momento</a:t>
            </a:r>
            <a:r>
              <a:rPr dirty="0"/>
              <a:t>,</a:t>
            </a:r>
            <a:r>
              <a:rPr lang="es-AR" dirty="0"/>
              <a:t> </a:t>
            </a:r>
            <a:r>
              <a:rPr lang="es-AR" i="0" dirty="0"/>
              <a:t>y nos</a:t>
            </a:r>
            <a:r>
              <a:rPr dirty="0"/>
              <a:t> </a:t>
            </a:r>
            <a:endParaRPr sz="1800" dirty="0"/>
          </a:p>
          <a:p>
            <a:pPr marL="0" indent="0" algn="ctr">
              <a:spcBef>
                <a:spcPts val="0"/>
              </a:spcBef>
              <a:buSzTx/>
              <a:buNone/>
              <a:defRPr sz="8000" b="1">
                <a:latin typeface="+mj-lt"/>
                <a:ea typeface="+mj-ea"/>
                <a:cs typeface="+mj-cs"/>
                <a:sym typeface="Helvetica"/>
              </a:defRPr>
            </a:pPr>
            <a:r>
              <a:rPr lang="es-AR" dirty="0"/>
              <a:t>CONDENAN</a:t>
            </a:r>
            <a:r>
              <a:rPr sz="6000" b="0" i="1" dirty="0"/>
              <a:t> </a:t>
            </a:r>
            <a:endParaRPr sz="1800" dirty="0"/>
          </a:p>
          <a:p>
            <a:pPr marL="0" indent="0" algn="ctr">
              <a:spcBef>
                <a:spcPts val="0"/>
              </a:spcBef>
              <a:buSzTx/>
              <a:buNone/>
              <a:defRPr sz="6000" i="1">
                <a:latin typeface="+mj-lt"/>
                <a:ea typeface="+mj-ea"/>
                <a:cs typeface="+mj-cs"/>
                <a:sym typeface="Helvetica"/>
              </a:defRPr>
            </a:pPr>
            <a:r>
              <a:rPr lang="es-AR" dirty="0"/>
              <a:t>en nuestro peor momento</a:t>
            </a:r>
            <a:r>
              <a:rPr dirty="0"/>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4"/>
          <p:cNvSpPr txBox="1"/>
          <p:nvPr/>
        </p:nvSpPr>
        <p:spPr>
          <a:xfrm>
            <a:off x="5731106" y="1583295"/>
            <a:ext cx="144380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4</a:t>
            </a:r>
          </a:p>
        </p:txBody>
      </p:sp>
      <p:sp>
        <p:nvSpPr>
          <p:cNvPr id="203" name="Embrace assessment…"/>
          <p:cNvSpPr txBox="1">
            <a:spLocks noGrp="1"/>
          </p:cNvSpPr>
          <p:nvPr>
            <p:ph type="body" sz="half" idx="1"/>
          </p:nvPr>
        </p:nvSpPr>
        <p:spPr>
          <a:xfrm>
            <a:off x="473092" y="4044893"/>
            <a:ext cx="12058616" cy="4150718"/>
          </a:xfrm>
          <a:prstGeom prst="rect">
            <a:avLst/>
          </a:prstGeom>
        </p:spPr>
        <p:txBody>
          <a:bodyPr>
            <a:normAutofit fontScale="97500" lnSpcReduction="10000"/>
          </a:bodyPr>
          <a:lstStyle/>
          <a:p>
            <a:pPr marL="0" indent="0" algn="ctr" defTabSz="577850">
              <a:lnSpc>
                <a:spcPct val="100000"/>
              </a:lnSpc>
              <a:spcBef>
                <a:spcPts val="0"/>
              </a:spcBef>
              <a:buSzTx/>
              <a:buNone/>
              <a:defRPr sz="5940" b="1" cap="all">
                <a:latin typeface="+mj-lt"/>
                <a:ea typeface="+mj-ea"/>
                <a:cs typeface="+mj-cs"/>
                <a:sym typeface="Helvetica"/>
              </a:defRPr>
            </a:pPr>
            <a:r>
              <a:rPr lang="es-ES" dirty="0"/>
              <a:t>abrace la evaluación</a:t>
            </a:r>
            <a:br>
              <a:rPr lang="es-ES" dirty="0"/>
            </a:br>
            <a:r>
              <a:rPr lang="es-ES" dirty="0"/>
              <a:t>y el desarrollo en la planificación de la junta</a:t>
            </a:r>
          </a:p>
          <a:p>
            <a:pPr marL="0" indent="0" algn="ctr" defTabSz="577850">
              <a:lnSpc>
                <a:spcPct val="90000"/>
              </a:lnSpc>
              <a:spcBef>
                <a:spcPts val="0"/>
              </a:spcBef>
              <a:buSzTx/>
              <a:buNone/>
              <a:defRPr sz="3960" i="1">
                <a:latin typeface="+mj-lt"/>
                <a:ea typeface="+mj-ea"/>
                <a:cs typeface="+mj-cs"/>
                <a:sym typeface="Helvetica"/>
              </a:defRPr>
            </a:pPr>
            <a:r>
              <a:rPr lang="es-ES" dirty="0"/>
              <a:t>Examine y revise</a:t>
            </a:r>
            <a:r>
              <a:rPr dirty="0"/>
              <a:t>, </a:t>
            </a:r>
            <a:r>
              <a:rPr lang="es-ES" dirty="0"/>
              <a:t>según sea</a:t>
            </a:r>
            <a:r>
              <a:rPr lang="es-ES" sz="3955" dirty="0">
                <a:sym typeface="+mn-ea"/>
              </a:rPr>
              <a:t> necesario;</a:t>
            </a:r>
            <a:endParaRPr sz="1780" dirty="0"/>
          </a:p>
          <a:p>
            <a:pPr marL="0" indent="0" algn="ctr" defTabSz="577850">
              <a:lnSpc>
                <a:spcPct val="90000"/>
              </a:lnSpc>
              <a:spcBef>
                <a:spcPts val="0"/>
              </a:spcBef>
              <a:buSzTx/>
              <a:buNone/>
              <a:defRPr sz="3960" i="1">
                <a:latin typeface="+mj-lt"/>
                <a:ea typeface="+mj-ea"/>
                <a:cs typeface="+mj-cs"/>
                <a:sym typeface="Helvetica"/>
              </a:defRPr>
            </a:pPr>
            <a:r>
              <a:rPr dirty="0"/>
              <a:t> </a:t>
            </a:r>
            <a:r>
              <a:rPr lang="es-ES" dirty="0"/>
              <a:t>tome decisiones de acuerdo a las estrategias financieras y desarrollo organizacional</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Assess and revise, as needed,…"/>
          <p:cNvSpPr txBox="1">
            <a:spLocks noGrp="1"/>
          </p:cNvSpPr>
          <p:nvPr>
            <p:ph type="body" idx="1"/>
          </p:nvPr>
        </p:nvSpPr>
        <p:spPr>
          <a:xfrm>
            <a:off x="376312" y="164616"/>
            <a:ext cx="12288926" cy="8078029"/>
          </a:xfrm>
          <a:prstGeom prst="rect">
            <a:avLst/>
          </a:prstGeom>
        </p:spPr>
        <p:txBody>
          <a:bodyPr/>
          <a:lstStyle/>
          <a:p>
            <a:pPr marL="0" indent="0" algn="ctr" defTabSz="495935">
              <a:spcBef>
                <a:spcPts val="0"/>
              </a:spcBef>
              <a:buSzTx/>
              <a:buNone/>
              <a:defRPr sz="4800" b="1">
                <a:latin typeface="+mj-lt"/>
                <a:ea typeface="+mj-ea"/>
                <a:cs typeface="+mj-cs"/>
                <a:sym typeface="Helvetica"/>
              </a:defRPr>
            </a:pPr>
            <a:r>
              <a:rPr lang="es-ES"/>
              <a:t>Evalúe y revise</a:t>
            </a:r>
            <a:r>
              <a:t>, </a:t>
            </a:r>
            <a:r>
              <a:rPr lang="es-ES"/>
              <a:t>según sea necesario</a:t>
            </a:r>
            <a:r>
              <a:t>,</a:t>
            </a:r>
            <a:endParaRPr sz="4000"/>
          </a:p>
          <a:p>
            <a:pPr marL="0" indent="0" algn="ctr" defTabSz="495935">
              <a:spcBef>
                <a:spcPts val="0"/>
              </a:spcBef>
              <a:buSzTx/>
              <a:buNone/>
              <a:defRPr sz="4000">
                <a:latin typeface="+mj-lt"/>
                <a:ea typeface="+mj-ea"/>
                <a:cs typeface="+mj-cs"/>
                <a:sym typeface="Helvetica"/>
              </a:defRPr>
            </a:pPr>
            <a:r>
              <a:rPr lang="es-ES"/>
              <a:t>La misión</a:t>
            </a:r>
            <a:r>
              <a:t>…</a:t>
            </a:r>
            <a:endParaRPr sz="1800"/>
          </a:p>
          <a:p>
            <a:pPr marL="0" indent="0" algn="ctr" defTabSz="495935">
              <a:spcBef>
                <a:spcPts val="0"/>
              </a:spcBef>
              <a:buSzTx/>
              <a:buNone/>
              <a:defRPr sz="4000">
                <a:latin typeface="+mj-lt"/>
                <a:ea typeface="+mj-ea"/>
                <a:cs typeface="+mj-cs"/>
                <a:sym typeface="Helvetica"/>
              </a:defRPr>
            </a:pPr>
            <a:r>
              <a:rPr lang="es-ES"/>
              <a:t>La visión</a:t>
            </a:r>
            <a:r>
              <a:t>…</a:t>
            </a:r>
            <a:endParaRPr sz="1800"/>
          </a:p>
          <a:p>
            <a:pPr marL="0" indent="0" algn="ctr" defTabSz="495935">
              <a:spcBef>
                <a:spcPts val="0"/>
              </a:spcBef>
              <a:buSzTx/>
              <a:buNone/>
              <a:defRPr sz="4000">
                <a:latin typeface="+mj-lt"/>
                <a:ea typeface="+mj-ea"/>
                <a:cs typeface="+mj-cs"/>
                <a:sym typeface="Helvetica"/>
              </a:defRPr>
            </a:pPr>
            <a:r>
              <a:rPr lang="es-ES"/>
              <a:t>Los valores</a:t>
            </a:r>
            <a:r>
              <a:t>…</a:t>
            </a:r>
            <a:endParaRPr sz="1800"/>
          </a:p>
          <a:p>
            <a:pPr marL="0" indent="0" algn="ctr" defTabSz="495935">
              <a:spcBef>
                <a:spcPts val="0"/>
              </a:spcBef>
              <a:buSzTx/>
              <a:buNone/>
              <a:defRPr sz="4000">
                <a:latin typeface="+mj-lt"/>
                <a:ea typeface="+mj-ea"/>
                <a:cs typeface="+mj-cs"/>
                <a:sym typeface="Helvetica"/>
              </a:defRPr>
            </a:pPr>
            <a:r>
              <a:rPr lang="es-ES"/>
              <a:t>Las prioridades</a:t>
            </a:r>
            <a:r>
              <a:t>…</a:t>
            </a:r>
            <a:endParaRPr sz="1800"/>
          </a:p>
          <a:p>
            <a:pPr marL="0" indent="0" algn="ctr" defTabSz="495935">
              <a:spcBef>
                <a:spcPts val="0"/>
              </a:spcBef>
              <a:buSzTx/>
              <a:buNone/>
              <a:defRPr sz="4000">
                <a:latin typeface="+mj-lt"/>
                <a:ea typeface="+mj-ea"/>
                <a:cs typeface="+mj-cs"/>
                <a:sym typeface="Helvetica"/>
              </a:defRPr>
            </a:pPr>
            <a:r>
              <a:rPr lang="es-ES"/>
              <a:t>Las iniciativas estratégicas</a:t>
            </a:r>
            <a:r>
              <a:t>…</a:t>
            </a:r>
            <a:endParaRPr sz="1800"/>
          </a:p>
          <a:p>
            <a:pPr marL="0" indent="0" algn="ctr" defTabSz="495935">
              <a:spcBef>
                <a:spcPts val="0"/>
              </a:spcBef>
              <a:buSzTx/>
              <a:buNone/>
              <a:defRPr sz="4000">
                <a:latin typeface="+mj-lt"/>
                <a:ea typeface="+mj-ea"/>
                <a:cs typeface="+mj-cs"/>
                <a:sym typeface="Helvetica"/>
              </a:defRPr>
            </a:pPr>
            <a:r>
              <a:rPr lang="es-ES"/>
              <a:t>Las líneas de tiempo</a:t>
            </a:r>
            <a:r>
              <a:t>…</a:t>
            </a:r>
            <a:endParaRPr sz="1800"/>
          </a:p>
          <a:p>
            <a:pPr marL="0" indent="0" algn="ctr" defTabSz="495935">
              <a:spcBef>
                <a:spcPts val="0"/>
              </a:spcBef>
              <a:buSzTx/>
              <a:buNone/>
              <a:defRPr sz="4000">
                <a:latin typeface="+mj-lt"/>
                <a:ea typeface="+mj-ea"/>
                <a:cs typeface="+mj-cs"/>
                <a:sym typeface="Helvetica"/>
              </a:defRPr>
            </a:pPr>
            <a:r>
              <a:rPr lang="es-ES"/>
              <a:t>El personal</a:t>
            </a:r>
            <a:r>
              <a:t>…</a:t>
            </a:r>
            <a:endParaRPr sz="1800"/>
          </a:p>
          <a:p>
            <a:pPr marL="0" indent="0" algn="ctr" defTabSz="495935">
              <a:spcBef>
                <a:spcPts val="0"/>
              </a:spcBef>
              <a:buSzTx/>
              <a:buNone/>
              <a:defRPr sz="4000">
                <a:latin typeface="+mj-lt"/>
                <a:ea typeface="+mj-ea"/>
                <a:cs typeface="+mj-cs"/>
                <a:sym typeface="Helvetica"/>
              </a:defRPr>
            </a:pPr>
            <a:r>
              <a:rPr lang="es-ES"/>
              <a:t>El presupuesto</a:t>
            </a:r>
            <a:r>
              <a:t>…</a:t>
            </a:r>
            <a:endParaRPr sz="1800"/>
          </a:p>
          <a:p>
            <a:pPr marL="0" indent="0" algn="ctr" defTabSz="495935">
              <a:spcBef>
                <a:spcPts val="0"/>
              </a:spcBef>
              <a:buSzTx/>
              <a:buNone/>
              <a:defRPr sz="4000">
                <a:latin typeface="+mj-lt"/>
                <a:ea typeface="+mj-ea"/>
                <a:cs typeface="+mj-cs"/>
                <a:sym typeface="Helvetica"/>
              </a:defRPr>
            </a:pPr>
            <a:r>
              <a:rPr lang="es-ES"/>
              <a:t>Los resultados deseados</a:t>
            </a:r>
            <a:r>
              <a:t>…</a:t>
            </a:r>
            <a:endParaRPr sz="1800"/>
          </a:p>
          <a:p>
            <a:pPr marL="0" indent="0" algn="ctr" defTabSz="495935">
              <a:spcBef>
                <a:spcPts val="0"/>
              </a:spcBef>
              <a:buSzTx/>
              <a:buNone/>
              <a:defRPr sz="4000">
                <a:latin typeface="+mj-lt"/>
                <a:ea typeface="+mj-ea"/>
                <a:cs typeface="+mj-cs"/>
                <a:sym typeface="Helvetica"/>
              </a:defRPr>
            </a:pPr>
            <a:endParaRPr sz="1800"/>
          </a:p>
          <a:p>
            <a:pPr marL="0" indent="0" algn="ctr" defTabSz="495935">
              <a:spcBef>
                <a:spcPts val="0"/>
              </a:spcBef>
              <a:buSzTx/>
              <a:buNone/>
              <a:defRPr sz="4000">
                <a:latin typeface="+mj-lt"/>
                <a:ea typeface="+mj-ea"/>
                <a:cs typeface="+mj-cs"/>
                <a:sym typeface="Helvetica"/>
              </a:defRPr>
            </a:pPr>
            <a:r>
              <a:rPr lang="es-ES">
                <a:sym typeface="+mn-ea"/>
              </a:rPr>
              <a:t>Si hay más atención</a:t>
            </a:r>
            <a:r>
              <a:rPr>
                <a:sym typeface="+mn-ea"/>
              </a:rPr>
              <a:t> </a:t>
            </a:r>
            <a:r>
              <a:rPr lang="es-ES" b="1">
                <a:sym typeface="+mn-ea"/>
              </a:rPr>
              <a:t>aquí</a:t>
            </a:r>
            <a:r>
              <a:rPr>
                <a:sym typeface="+mn-ea"/>
              </a:rPr>
              <a:t>, </a:t>
            </a:r>
          </a:p>
          <a:p>
            <a:pPr marL="0" indent="0" algn="ctr" defTabSz="495935">
              <a:spcBef>
                <a:spcPts val="0"/>
              </a:spcBef>
              <a:buSzTx/>
              <a:buNone/>
              <a:defRPr sz="4000">
                <a:latin typeface="+mj-lt"/>
                <a:ea typeface="+mj-ea"/>
                <a:cs typeface="+mj-cs"/>
                <a:sym typeface="Helvetica"/>
              </a:defRPr>
            </a:pPr>
            <a:r>
              <a:rPr lang="es-ES">
                <a:sym typeface="+mn-ea"/>
              </a:rPr>
              <a:t>la </a:t>
            </a:r>
            <a:r>
              <a:rPr lang="es-ES" b="1">
                <a:sym typeface="+mn-ea"/>
              </a:rPr>
              <a:t>CAUSA</a:t>
            </a:r>
            <a:r>
              <a:rPr b="1">
                <a:sym typeface="+mn-ea"/>
              </a:rPr>
              <a:t> </a:t>
            </a:r>
            <a:r>
              <a:rPr lang="es-ES">
                <a:sym typeface="+mn-ea"/>
              </a:rPr>
              <a:t>es más convincente</a:t>
            </a:r>
            <a:endParaRPr lang="es-ES" b="1">
              <a:sym typeface="+mn-ea"/>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ircle"/>
          <p:cNvSpPr/>
          <p:nvPr/>
        </p:nvSpPr>
        <p:spPr>
          <a:xfrm>
            <a:off x="2883095" y="810387"/>
            <a:ext cx="6718978" cy="6718978"/>
          </a:xfrm>
          <a:prstGeom prst="ellipse">
            <a:avLst/>
          </a:prstGeom>
          <a:ln w="12700">
            <a:solidFill>
              <a:srgbClr val="FFCC66"/>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08" name="Rectangle"/>
          <p:cNvSpPr/>
          <p:nvPr/>
        </p:nvSpPr>
        <p:spPr>
          <a:xfrm>
            <a:off x="4942275" y="160233"/>
            <a:ext cx="2600962" cy="1300481"/>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09" name="Rectangle"/>
          <p:cNvSpPr/>
          <p:nvPr/>
        </p:nvSpPr>
        <p:spPr>
          <a:xfrm>
            <a:off x="4942275" y="6879380"/>
            <a:ext cx="2600962"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10" name="Rectangle"/>
          <p:cNvSpPr/>
          <p:nvPr/>
        </p:nvSpPr>
        <p:spPr>
          <a:xfrm>
            <a:off x="607340" y="3519806"/>
            <a:ext cx="2709336"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11" name="Line"/>
          <p:cNvSpPr/>
          <p:nvPr/>
        </p:nvSpPr>
        <p:spPr>
          <a:xfrm>
            <a:off x="5592514" y="1460712"/>
            <a:ext cx="3" cy="1950722"/>
          </a:xfrm>
          <a:prstGeom prst="line">
            <a:avLst/>
          </a:prstGeom>
          <a:ln w="12700">
            <a:solidFill>
              <a:srgbClr val="FFFFFF"/>
            </a:solidFill>
            <a:tailEnd type="triangle"/>
          </a:ln>
        </p:spPr>
        <p:txBody>
          <a:bodyPr lIns="45718" tIns="45718" rIns="45718" bIns="45718"/>
          <a:lstStyle/>
          <a:p>
            <a:endParaRPr/>
          </a:p>
        </p:txBody>
      </p:sp>
      <p:sp>
        <p:nvSpPr>
          <p:cNvPr id="212" name="Line"/>
          <p:cNvSpPr/>
          <p:nvPr/>
        </p:nvSpPr>
        <p:spPr>
          <a:xfrm flipV="1">
            <a:off x="6892993" y="1569086"/>
            <a:ext cx="2" cy="1950723"/>
          </a:xfrm>
          <a:prstGeom prst="line">
            <a:avLst/>
          </a:prstGeom>
          <a:ln w="12700">
            <a:solidFill>
              <a:srgbClr val="FFFFFF"/>
            </a:solidFill>
            <a:tailEnd type="triangle"/>
          </a:ln>
        </p:spPr>
        <p:txBody>
          <a:bodyPr lIns="45718" tIns="45718" rIns="45718" bIns="45718"/>
          <a:lstStyle/>
          <a:p>
            <a:endParaRPr/>
          </a:p>
        </p:txBody>
      </p:sp>
      <p:sp>
        <p:nvSpPr>
          <p:cNvPr id="213" name="Line"/>
          <p:cNvSpPr/>
          <p:nvPr/>
        </p:nvSpPr>
        <p:spPr>
          <a:xfrm>
            <a:off x="5592514" y="4820286"/>
            <a:ext cx="2" cy="1950723"/>
          </a:xfrm>
          <a:prstGeom prst="line">
            <a:avLst/>
          </a:prstGeom>
          <a:ln w="12700">
            <a:solidFill>
              <a:srgbClr val="FFFFFF"/>
            </a:solidFill>
            <a:tailEnd type="triangle"/>
          </a:ln>
        </p:spPr>
        <p:txBody>
          <a:bodyPr lIns="45718" tIns="45718" rIns="45718" bIns="45718"/>
          <a:lstStyle/>
          <a:p>
            <a:endParaRPr/>
          </a:p>
        </p:txBody>
      </p:sp>
      <p:sp>
        <p:nvSpPr>
          <p:cNvPr id="214" name="Line"/>
          <p:cNvSpPr/>
          <p:nvPr/>
        </p:nvSpPr>
        <p:spPr>
          <a:xfrm flipV="1">
            <a:off x="6892994" y="4928660"/>
            <a:ext cx="2" cy="1950722"/>
          </a:xfrm>
          <a:prstGeom prst="line">
            <a:avLst/>
          </a:prstGeom>
          <a:ln w="12700">
            <a:solidFill>
              <a:srgbClr val="FFFFFF"/>
            </a:solidFill>
            <a:tailEnd type="triangle"/>
          </a:ln>
        </p:spPr>
        <p:txBody>
          <a:bodyPr lIns="45718" tIns="45718" rIns="45718" bIns="45718"/>
          <a:lstStyle/>
          <a:p>
            <a:endParaRPr/>
          </a:p>
        </p:txBody>
      </p:sp>
      <p:sp>
        <p:nvSpPr>
          <p:cNvPr id="215" name="Line"/>
          <p:cNvSpPr/>
          <p:nvPr/>
        </p:nvSpPr>
        <p:spPr>
          <a:xfrm flipH="1">
            <a:off x="3425047" y="3844926"/>
            <a:ext cx="1517228" cy="1"/>
          </a:xfrm>
          <a:prstGeom prst="line">
            <a:avLst/>
          </a:prstGeom>
          <a:ln w="12700">
            <a:solidFill>
              <a:srgbClr val="FFFFFF"/>
            </a:solidFill>
            <a:tailEnd type="triangle"/>
          </a:ln>
        </p:spPr>
        <p:txBody>
          <a:bodyPr lIns="45718" tIns="45718" rIns="45718" bIns="45718"/>
          <a:lstStyle/>
          <a:p>
            <a:endParaRPr/>
          </a:p>
        </p:txBody>
      </p:sp>
      <p:sp>
        <p:nvSpPr>
          <p:cNvPr id="216" name="Line"/>
          <p:cNvSpPr/>
          <p:nvPr/>
        </p:nvSpPr>
        <p:spPr>
          <a:xfrm>
            <a:off x="3316675" y="4495167"/>
            <a:ext cx="1517228" cy="1"/>
          </a:xfrm>
          <a:prstGeom prst="line">
            <a:avLst/>
          </a:prstGeom>
          <a:ln w="12700">
            <a:solidFill>
              <a:srgbClr val="FFFFFF"/>
            </a:solidFill>
            <a:tailEnd type="triangle"/>
          </a:ln>
        </p:spPr>
        <p:txBody>
          <a:bodyPr lIns="45718" tIns="45718" rIns="45718" bIns="45718"/>
          <a:lstStyle/>
          <a:p>
            <a:endParaRPr/>
          </a:p>
        </p:txBody>
      </p:sp>
      <p:sp>
        <p:nvSpPr>
          <p:cNvPr id="217" name="Line"/>
          <p:cNvSpPr/>
          <p:nvPr/>
        </p:nvSpPr>
        <p:spPr>
          <a:xfrm flipH="1">
            <a:off x="7759981" y="3844926"/>
            <a:ext cx="1517229" cy="1"/>
          </a:xfrm>
          <a:prstGeom prst="line">
            <a:avLst/>
          </a:prstGeom>
          <a:ln w="12700">
            <a:solidFill>
              <a:srgbClr val="FFFFFF"/>
            </a:solidFill>
            <a:tailEnd type="triangle"/>
          </a:ln>
        </p:spPr>
        <p:txBody>
          <a:bodyPr lIns="45718" tIns="45718" rIns="45718" bIns="45718"/>
          <a:lstStyle/>
          <a:p>
            <a:endParaRPr/>
          </a:p>
        </p:txBody>
      </p:sp>
      <p:sp>
        <p:nvSpPr>
          <p:cNvPr id="218" name="Line"/>
          <p:cNvSpPr/>
          <p:nvPr/>
        </p:nvSpPr>
        <p:spPr>
          <a:xfrm>
            <a:off x="7543234" y="4495167"/>
            <a:ext cx="1517229" cy="1"/>
          </a:xfrm>
          <a:prstGeom prst="line">
            <a:avLst/>
          </a:prstGeom>
          <a:ln w="12700">
            <a:solidFill>
              <a:srgbClr val="FFFFFF"/>
            </a:solidFill>
            <a:tailEnd type="triangle"/>
          </a:ln>
        </p:spPr>
        <p:txBody>
          <a:bodyPr lIns="45718" tIns="45718" rIns="45718" bIns="45718"/>
          <a:lstStyle/>
          <a:p>
            <a:endParaRPr/>
          </a:p>
        </p:txBody>
      </p:sp>
      <p:sp>
        <p:nvSpPr>
          <p:cNvPr id="219" name="1. Understand your mission:…"/>
          <p:cNvSpPr txBox="1"/>
          <p:nvPr/>
        </p:nvSpPr>
        <p:spPr>
          <a:xfrm>
            <a:off x="5050647" y="160232"/>
            <a:ext cx="2341317" cy="126619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a:t>1. </a:t>
            </a:r>
            <a:r>
              <a:rPr lang="es-ES" sz="1600"/>
              <a:t>Entiende tu misión</a:t>
            </a:r>
            <a:r>
              <a:rPr sz="1600"/>
              <a:t>:</a:t>
            </a:r>
            <a:endParaRPr sz="1600">
              <a:solidFill>
                <a:srgbClr val="FFFFFF"/>
              </a:solidFill>
              <a:uFill>
                <a:solidFill>
                  <a:srgbClr val="FFFFFF"/>
                </a:solidFill>
              </a:uFill>
            </a:endParaRPr>
          </a:p>
          <a:p>
            <a:pPr defTabSz="914400">
              <a:buClr>
                <a:srgbClr val="000000"/>
              </a:buClr>
              <a:buSzPct val="100000"/>
              <a:buFont typeface="Times New Roman" panose="02020603050405020304"/>
              <a:buChar char="•"/>
              <a:defRPr sz="14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a:t>BUSCANDO LA DECLARACIÓN DE MISIÓN</a:t>
            </a:r>
          </a:p>
        </p:txBody>
      </p:sp>
      <p:sp>
        <p:nvSpPr>
          <p:cNvPr id="220" name="3. Develop your goals:…"/>
          <p:cNvSpPr txBox="1"/>
          <p:nvPr/>
        </p:nvSpPr>
        <p:spPr>
          <a:xfrm>
            <a:off x="4942275" y="6879380"/>
            <a:ext cx="2600962" cy="111252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3. </a:t>
            </a:r>
            <a:r>
              <a:rPr lang="es-ES" sz="1600" dirty="0"/>
              <a:t>Desarrolla tus objetivos</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r>
              <a:rPr sz="600" dirty="0">
                <a:solidFill>
                  <a:srgbClr val="000000"/>
                </a:solidFill>
                <a:uFill>
                  <a:solidFill>
                    <a:srgbClr val="000000"/>
                  </a:solidFill>
                </a:uFill>
              </a:rPr>
              <a:t>PERSONAL/</a:t>
            </a:r>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OBJETIVOS PROFESIONALES DE CRECIMIENTO</a:t>
            </a:r>
          </a:p>
        </p:txBody>
      </p:sp>
      <p:sp>
        <p:nvSpPr>
          <p:cNvPr id="221" name="4. Implement your plan:…"/>
          <p:cNvSpPr txBox="1"/>
          <p:nvPr/>
        </p:nvSpPr>
        <p:spPr>
          <a:xfrm>
            <a:off x="607340" y="3519806"/>
            <a:ext cx="2709336" cy="1266190"/>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4. </a:t>
            </a:r>
            <a:r>
              <a:rPr lang="es-ES" sz="1600" dirty="0"/>
              <a:t>Implementa el plan</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PLAN</a:t>
            </a:r>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DE IMPLEMENTACIÓN INTEGRAL</a:t>
            </a:r>
          </a:p>
        </p:txBody>
      </p:sp>
      <p:sp>
        <p:nvSpPr>
          <p:cNvPr id="222" name="Rectangle"/>
          <p:cNvSpPr/>
          <p:nvPr/>
        </p:nvSpPr>
        <p:spPr>
          <a:xfrm>
            <a:off x="4833901" y="3519806"/>
            <a:ext cx="2817709"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23" name="Continually review…"/>
          <p:cNvSpPr txBox="1"/>
          <p:nvPr/>
        </p:nvSpPr>
        <p:spPr>
          <a:xfrm>
            <a:off x="4833901" y="3519806"/>
            <a:ext cx="2817709" cy="1020445"/>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Examina y revisa contínuamente tu estrategia</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EXAMINAR Y REVISAR</a:t>
            </a:r>
          </a:p>
        </p:txBody>
      </p:sp>
      <p:sp>
        <p:nvSpPr>
          <p:cNvPr id="224" name="Rectangle"/>
          <p:cNvSpPr/>
          <p:nvPr/>
        </p:nvSpPr>
        <p:spPr>
          <a:xfrm>
            <a:off x="9168834" y="3519806"/>
            <a:ext cx="2709335" cy="1300482"/>
          </a:xfrm>
          <a:prstGeom prst="rect">
            <a:avLst/>
          </a:prstGeom>
          <a:solidFill>
            <a:srgbClr val="FFCC66"/>
          </a:solidFill>
          <a:ln w="12700">
            <a:solidFill>
              <a:srgbClr val="FFFFFF"/>
            </a:solidFill>
          </a:ln>
        </p:spPr>
        <p:txBody>
          <a:bodyPr lIns="50800" tIns="50800" rIns="50800" bIns="50800" anchor="ctr"/>
          <a:lstStyle/>
          <a:p>
            <a:pPr algn="l" defTabSz="914400">
              <a:defRPr sz="2400">
                <a:solidFill>
                  <a:srgbClr val="FFFFFF"/>
                </a:solidFill>
                <a:uFill>
                  <a:solidFill>
                    <a:srgbClr val="FFFFFF"/>
                  </a:solidFill>
                </a:uFill>
                <a:latin typeface="Arial" panose="020B0604020202020204"/>
                <a:ea typeface="Arial" panose="020B0604020202020204"/>
                <a:cs typeface="Arial" panose="020B0604020202020204"/>
                <a:sym typeface="Arial" panose="020B0604020202020204"/>
              </a:defRPr>
            </a:pPr>
            <a:endParaRPr sz="1600"/>
          </a:p>
        </p:txBody>
      </p:sp>
      <p:sp>
        <p:nvSpPr>
          <p:cNvPr id="225" name="2. Assess your situation:…"/>
          <p:cNvSpPr txBox="1"/>
          <p:nvPr/>
        </p:nvSpPr>
        <p:spPr>
          <a:xfrm>
            <a:off x="9168834" y="3519806"/>
            <a:ext cx="2709335" cy="1020445"/>
          </a:xfrm>
          <a:prstGeom prst="rect">
            <a:avLst/>
          </a:prstGeom>
          <a:ln w="12700">
            <a:miter lim="400000"/>
          </a:ln>
        </p:spPr>
        <p:txBody>
          <a:bodyPr lIns="18062" tIns="18062" rIns="18062" bIns="18062">
            <a:spAutoFit/>
          </a:bodyPr>
          <a:lstStyle/>
          <a:p>
            <a:pPr defTabSz="914400">
              <a:defRPr sz="18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600" dirty="0"/>
              <a:t>2. </a:t>
            </a:r>
            <a:r>
              <a:rPr lang="es-ES" sz="1600" dirty="0"/>
              <a:t>Evalúa tu situación</a:t>
            </a:r>
            <a:r>
              <a:rPr sz="1600" dirty="0"/>
              <a:t>:</a:t>
            </a:r>
            <a:endParaRPr sz="1600" dirty="0">
              <a:solidFill>
                <a:srgbClr val="FFFFFF"/>
              </a:solidFill>
              <a:uFill>
                <a:solidFill>
                  <a:srgbClr val="FFFFFF"/>
                </a:solidFill>
              </a:uFill>
            </a:endParaRPr>
          </a:p>
          <a:p>
            <a:pPr defTabSz="914400">
              <a:defRPr sz="1800" b="1">
                <a:solidFill>
                  <a:srgbClr val="FFFFFF"/>
                </a:solidFill>
                <a:uFill>
                  <a:solidFill>
                    <a:srgbClr val="FFFFFF"/>
                  </a:solidFill>
                </a:uFill>
                <a:latin typeface="Times New Roman" panose="02020603050405020304"/>
                <a:ea typeface="Times New Roman" panose="02020603050405020304"/>
                <a:cs typeface="Times New Roman" panose="02020603050405020304"/>
                <a:sym typeface="Times New Roman" panose="02020603050405020304"/>
              </a:defRPr>
            </a:pPr>
            <a:endParaRPr sz="1600" dirty="0"/>
          </a:p>
          <a:p>
            <a:pPr defTabSz="914400">
              <a:defRPr sz="14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lang="es-ES" sz="1600" dirty="0"/>
              <a:t>VALORACIÓN DE LA SITUACIÓN</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indefinite" fill="hold"/>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childTnLst>
                                    <p:set>
                                      <p:cBhvr>
                                        <p:cTn id="14" dur="indefinite" fill="hold"/>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childTnLst>
                                    <p:set>
                                      <p:cBhvr>
                                        <p:cTn id="18" dur="indefinite" fill="hold"/>
                                        <p:tgtEl>
                                          <p:spTgt spid="2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childTnLst>
                                    <p:set>
                                      <p:cBhvr>
                                        <p:cTn id="22" dur="indefinite" fill="hold"/>
                                        <p:tgtEl>
                                          <p:spTgt spid="2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childTnLst>
                                    <p:set>
                                      <p:cBhvr>
                                        <p:cTn id="26" dur="indefinite" fill="hold"/>
                                        <p:tgtEl>
                                          <p:spTgt spid="2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7" nodeType="afterEffect">
                                  <p:stCondLst>
                                    <p:cond delay="0"/>
                                  </p:stCondLst>
                                  <p:childTnLst>
                                    <p:set>
                                      <p:cBhvr>
                                        <p:cTn id="29" dur="indefinite" fill="hold"/>
                                        <p:tgtEl>
                                          <p:spTgt spid="21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8" nodeType="afterEffect">
                                  <p:stCondLst>
                                    <p:cond delay="0"/>
                                  </p:stCondLst>
                                  <p:childTnLst>
                                    <p:set>
                                      <p:cBhvr>
                                        <p:cTn id="32" dur="indefinite" fill="hold"/>
                                        <p:tgtEl>
                                          <p:spTgt spid="21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9" nodeType="afterEffect">
                                  <p:stCondLst>
                                    <p:cond delay="0"/>
                                  </p:stCondLst>
                                  <p:childTnLst>
                                    <p:set>
                                      <p:cBhvr>
                                        <p:cTn id="35" dur="indefinite" fill="hold"/>
                                        <p:tgtEl>
                                          <p:spTgt spid="21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0" nodeType="afterEffect">
                                  <p:stCondLst>
                                    <p:cond delay="0"/>
                                  </p:stCondLst>
                                  <p:childTnLst>
                                    <p:set>
                                      <p:cBhvr>
                                        <p:cTn id="38" dur="indefinite" fill="hold"/>
                                        <p:tgtEl>
                                          <p:spTgt spid="214"/>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1" nodeType="afterEffect">
                                  <p:stCondLst>
                                    <p:cond delay="0"/>
                                  </p:stCondLst>
                                  <p:childTnLst>
                                    <p:set>
                                      <p:cBhvr>
                                        <p:cTn id="41" dur="indefinite" fill="hold"/>
                                        <p:tgtEl>
                                          <p:spTgt spid="21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2" nodeType="afterEffect">
                                  <p:stCondLst>
                                    <p:cond delay="0"/>
                                  </p:stCondLst>
                                  <p:childTnLst>
                                    <p:set>
                                      <p:cBhvr>
                                        <p:cTn id="44" dur="indefinite" fill="hold"/>
                                        <p:tgtEl>
                                          <p:spTgt spid="21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3" nodeType="afterEffect">
                                  <p:stCondLst>
                                    <p:cond delay="0"/>
                                  </p:stCondLst>
                                  <p:childTnLst>
                                    <p:set>
                                      <p:cBhvr>
                                        <p:cTn id="47" dur="indefinite"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6" bldLvl="0" animBg="1" advAuto="0"/>
      <p:bldP spid="212" grpId="7" bldLvl="0" animBg="1" advAuto="0"/>
      <p:bldP spid="213" grpId="11" bldLvl="0" animBg="1" advAuto="0"/>
      <p:bldP spid="214" grpId="10" bldLvl="0" animBg="1" advAuto="0"/>
      <p:bldP spid="215" grpId="13" bldLvl="0" animBg="1" advAuto="0"/>
      <p:bldP spid="216" grpId="12" bldLvl="0" animBg="1" advAuto="0"/>
      <p:bldP spid="217" grpId="8" bldLvl="0" animBg="1" advAuto="0"/>
      <p:bldP spid="218" grpId="9" bldLvl="0" animBg="1" advAuto="0"/>
      <p:bldP spid="219" grpId="1" animBg="1" advAuto="0"/>
      <p:bldP spid="220" grpId="3" animBg="1" advAuto="0"/>
      <p:bldP spid="221" grpId="4" animBg="1" advAuto="0"/>
      <p:bldP spid="223" grpId="5" animBg="1" advAuto="0"/>
      <p:bldP spid="225"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he Dots must be Strengthened  and Connected…"/>
          <p:cNvSpPr txBox="1">
            <a:spLocks noGrp="1"/>
          </p:cNvSpPr>
          <p:nvPr>
            <p:ph type="title"/>
          </p:nvPr>
        </p:nvSpPr>
        <p:spPr>
          <a:xfrm>
            <a:off x="0" y="884449"/>
            <a:ext cx="13004800" cy="1625601"/>
          </a:xfrm>
          <a:prstGeom prst="rect">
            <a:avLst/>
          </a:prstGeom>
        </p:spPr>
        <p:txBody>
          <a:bodyPr>
            <a:normAutofit/>
          </a:bodyPr>
          <a:lstStyle/>
          <a:p>
            <a:pPr>
              <a:defRPr sz="5100" b="1">
                <a:latin typeface="+mj-lt"/>
                <a:ea typeface="+mj-ea"/>
                <a:cs typeface="+mj-cs"/>
                <a:sym typeface="Helvetica"/>
              </a:defRPr>
            </a:pPr>
            <a:r>
              <a:rPr lang="es-ES"/>
              <a:t>Los puntos deben ser fortalecidos y conectados</a:t>
            </a:r>
            <a:r>
              <a:t>…</a:t>
            </a:r>
          </a:p>
        </p:txBody>
      </p:sp>
      <p:sp>
        <p:nvSpPr>
          <p:cNvPr id="228" name="From inward to outward focus.…"/>
          <p:cNvSpPr txBox="1">
            <a:spLocks noGrp="1"/>
          </p:cNvSpPr>
          <p:nvPr>
            <p:ph type="body" idx="1"/>
          </p:nvPr>
        </p:nvSpPr>
        <p:spPr>
          <a:xfrm>
            <a:off x="729102" y="2175305"/>
            <a:ext cx="12030214" cy="6008548"/>
          </a:xfrm>
          <a:prstGeom prst="rect">
            <a:avLst/>
          </a:prstGeom>
        </p:spPr>
        <p:txBody>
          <a:bodyPr>
            <a:normAutofit/>
          </a:bodyPr>
          <a:lstStyle/>
          <a:p>
            <a:pPr>
              <a:lnSpc>
                <a:spcPct val="96000"/>
              </a:lnSpc>
              <a:spcBef>
                <a:spcPts val="1000"/>
              </a:spcBef>
              <a:buChar char="▪"/>
              <a:defRPr sz="4100">
                <a:latin typeface="+mj-lt"/>
                <a:ea typeface="+mj-ea"/>
                <a:cs typeface="+mj-cs"/>
                <a:sym typeface="Helvetica"/>
              </a:defRPr>
            </a:pPr>
            <a:r>
              <a:rPr lang="es-ES"/>
              <a:t>Desde el enfoque interior al exterior</a:t>
            </a:r>
            <a:r>
              <a:t>.</a:t>
            </a:r>
            <a:endParaRPr sz="2700"/>
          </a:p>
          <a:p>
            <a:pPr>
              <a:lnSpc>
                <a:spcPct val="96000"/>
              </a:lnSpc>
              <a:spcBef>
                <a:spcPts val="1000"/>
              </a:spcBef>
              <a:buChar char="▪"/>
              <a:defRPr sz="4100">
                <a:latin typeface="+mj-lt"/>
                <a:ea typeface="+mj-ea"/>
                <a:cs typeface="+mj-cs"/>
                <a:sym typeface="Helvetica"/>
              </a:defRPr>
            </a:pPr>
            <a:r>
              <a:rPr lang="es-ES"/>
              <a:t>Desde los programas para “nosotros” a la gente alrededor de nosotros</a:t>
            </a:r>
            <a:r>
              <a:t>.</a:t>
            </a:r>
            <a:endParaRPr sz="2700"/>
          </a:p>
          <a:p>
            <a:pPr>
              <a:lnSpc>
                <a:spcPct val="96000"/>
              </a:lnSpc>
              <a:spcBef>
                <a:spcPts val="1000"/>
              </a:spcBef>
              <a:buChar char="▪"/>
              <a:defRPr sz="4100">
                <a:latin typeface="+mj-lt"/>
                <a:ea typeface="+mj-ea"/>
                <a:cs typeface="+mj-cs"/>
                <a:sym typeface="Helvetica"/>
              </a:defRPr>
            </a:pPr>
            <a:r>
              <a:rPr lang="es-ES"/>
              <a:t>Del ministerio dentro del edificio de la iglesia al ministerio fuera de la iglesia</a:t>
            </a:r>
            <a:r>
              <a:t>.</a:t>
            </a:r>
            <a:endParaRPr sz="2700"/>
          </a:p>
          <a:p>
            <a:pPr>
              <a:lnSpc>
                <a:spcPct val="96000"/>
              </a:lnSpc>
              <a:spcBef>
                <a:spcPts val="1000"/>
              </a:spcBef>
              <a:buChar char="▪"/>
              <a:defRPr sz="4100">
                <a:latin typeface="+mj-lt"/>
                <a:ea typeface="+mj-ea"/>
                <a:cs typeface="+mj-cs"/>
                <a:sym typeface="Helvetica"/>
              </a:defRPr>
            </a:pPr>
            <a:r>
              <a:rPr lang="es-ES"/>
              <a:t>Desde un ministerio por unos pocos al ministerio hacia muchos</a:t>
            </a:r>
            <a:r>
              <a:t>.</a:t>
            </a:r>
            <a:endParaRPr sz="2700"/>
          </a:p>
          <a:p>
            <a:pPr>
              <a:lnSpc>
                <a:spcPct val="96000"/>
              </a:lnSpc>
              <a:spcBef>
                <a:spcPts val="1000"/>
              </a:spcBef>
              <a:buChar char="▪"/>
              <a:defRPr sz="4100">
                <a:latin typeface="+mj-lt"/>
                <a:ea typeface="+mj-ea"/>
                <a:cs typeface="+mj-cs"/>
                <a:sym typeface="Helvetica"/>
              </a:defRPr>
            </a:pPr>
            <a:r>
              <a:rPr lang="es-ES"/>
              <a:t>Desde el desarrollo del programa al desarrollo de las personas</a:t>
            </a:r>
            <a: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 name="Oval"/>
          <p:cNvSpPr/>
          <p:nvPr/>
        </p:nvSpPr>
        <p:spPr>
          <a:xfrm>
            <a:off x="1517226" y="866987"/>
            <a:ext cx="9861975" cy="8128001"/>
          </a:xfrm>
          <a:prstGeom prst="ellipse">
            <a:avLst/>
          </a:prstGeom>
          <a:ln w="381000">
            <a:solidFill>
              <a:srgbClr val="A58E1A"/>
            </a:solidFill>
          </a:ln>
        </p:spPr>
        <p:txBody>
          <a:bodyPr lIns="50800" tIns="50800" rIns="50800" bIns="50800" anchor="ctr"/>
          <a:lstStyle/>
          <a:p>
            <a:pPr>
              <a:defRPr>
                <a:latin typeface="+mn-lt"/>
                <a:ea typeface="+mn-ea"/>
                <a:cs typeface="+mn-cs"/>
                <a:sym typeface="Helvetica Neue"/>
              </a:defRPr>
            </a:pPr>
            <a:endParaRPr/>
          </a:p>
        </p:txBody>
      </p:sp>
      <p:sp>
        <p:nvSpPr>
          <p:cNvPr id="231" name="Line"/>
          <p:cNvSpPr/>
          <p:nvPr/>
        </p:nvSpPr>
        <p:spPr>
          <a:xfrm>
            <a:off x="6394027" y="6394026"/>
            <a:ext cx="1" cy="1192108"/>
          </a:xfrm>
          <a:prstGeom prst="line">
            <a:avLst/>
          </a:prstGeom>
          <a:ln w="190500" cap="rnd">
            <a:solidFill>
              <a:srgbClr val="A58E1A"/>
            </a:solidFill>
            <a:tailEnd type="stealth"/>
          </a:ln>
        </p:spPr>
        <p:txBody>
          <a:bodyPr lIns="45718" tIns="45718" rIns="45718" bIns="45718"/>
          <a:lstStyle/>
          <a:p>
            <a:endParaRPr/>
          </a:p>
        </p:txBody>
      </p:sp>
      <p:sp>
        <p:nvSpPr>
          <p:cNvPr id="232" name="Line"/>
          <p:cNvSpPr/>
          <p:nvPr/>
        </p:nvSpPr>
        <p:spPr>
          <a:xfrm>
            <a:off x="6394027" y="2384214"/>
            <a:ext cx="1" cy="1408854"/>
          </a:xfrm>
          <a:prstGeom prst="line">
            <a:avLst/>
          </a:prstGeom>
          <a:ln w="190500" cap="rnd">
            <a:solidFill>
              <a:srgbClr val="A58E1A"/>
            </a:solidFill>
            <a:tailEnd type="stealth"/>
          </a:ln>
        </p:spPr>
        <p:txBody>
          <a:bodyPr lIns="45718" tIns="45718" rIns="45718" bIns="45718"/>
          <a:lstStyle/>
          <a:p>
            <a:endParaRPr/>
          </a:p>
        </p:txBody>
      </p:sp>
      <p:sp>
        <p:nvSpPr>
          <p:cNvPr id="233" name="Line"/>
          <p:cNvSpPr/>
          <p:nvPr/>
        </p:nvSpPr>
        <p:spPr>
          <a:xfrm flipV="1">
            <a:off x="7477760" y="6285653"/>
            <a:ext cx="1" cy="1083734"/>
          </a:xfrm>
          <a:prstGeom prst="line">
            <a:avLst/>
          </a:prstGeom>
          <a:ln w="190500" cap="rnd">
            <a:solidFill>
              <a:srgbClr val="A58E1A"/>
            </a:solidFill>
            <a:tailEnd type="stealth"/>
          </a:ln>
        </p:spPr>
        <p:txBody>
          <a:bodyPr lIns="45718" tIns="45718" rIns="45718" bIns="45718"/>
          <a:lstStyle/>
          <a:p>
            <a:endParaRPr/>
          </a:p>
        </p:txBody>
      </p:sp>
      <p:sp>
        <p:nvSpPr>
          <p:cNvPr id="234" name="Line"/>
          <p:cNvSpPr/>
          <p:nvPr/>
        </p:nvSpPr>
        <p:spPr>
          <a:xfrm flipV="1">
            <a:off x="7369386" y="2384213"/>
            <a:ext cx="1" cy="1192108"/>
          </a:xfrm>
          <a:prstGeom prst="line">
            <a:avLst/>
          </a:prstGeom>
          <a:ln w="190500" cap="rnd">
            <a:solidFill>
              <a:srgbClr val="A58E1A"/>
            </a:solidFill>
            <a:tailEnd type="stealth"/>
          </a:ln>
        </p:spPr>
        <p:txBody>
          <a:bodyPr lIns="45718" tIns="45718" rIns="45718" bIns="45718"/>
          <a:lstStyle/>
          <a:p>
            <a:endParaRPr/>
          </a:p>
        </p:txBody>
      </p:sp>
      <p:sp>
        <p:nvSpPr>
          <p:cNvPr id="235" name="Line"/>
          <p:cNvSpPr/>
          <p:nvPr/>
        </p:nvSpPr>
        <p:spPr>
          <a:xfrm>
            <a:off x="8669866" y="5418666"/>
            <a:ext cx="1083734" cy="1"/>
          </a:xfrm>
          <a:prstGeom prst="line">
            <a:avLst/>
          </a:prstGeom>
          <a:ln w="190500" cap="rnd">
            <a:solidFill>
              <a:srgbClr val="A58E1A"/>
            </a:solidFill>
            <a:tailEnd type="stealth"/>
          </a:ln>
        </p:spPr>
        <p:txBody>
          <a:bodyPr lIns="45718" tIns="45718" rIns="45718" bIns="45718"/>
          <a:lstStyle/>
          <a:p>
            <a:endParaRPr/>
          </a:p>
        </p:txBody>
      </p:sp>
      <p:sp>
        <p:nvSpPr>
          <p:cNvPr id="236" name="Line"/>
          <p:cNvSpPr/>
          <p:nvPr/>
        </p:nvSpPr>
        <p:spPr>
          <a:xfrm flipH="1">
            <a:off x="3901440" y="5419937"/>
            <a:ext cx="975361" cy="1"/>
          </a:xfrm>
          <a:prstGeom prst="line">
            <a:avLst/>
          </a:prstGeom>
          <a:ln w="190500" cap="rnd">
            <a:solidFill>
              <a:srgbClr val="A58E1A"/>
            </a:solidFill>
            <a:tailEnd type="stealth"/>
          </a:ln>
        </p:spPr>
        <p:txBody>
          <a:bodyPr lIns="45718" tIns="45718" rIns="45718" bIns="45718"/>
          <a:lstStyle/>
          <a:p>
            <a:endParaRPr/>
          </a:p>
        </p:txBody>
      </p:sp>
      <p:sp>
        <p:nvSpPr>
          <p:cNvPr id="237" name="Line"/>
          <p:cNvSpPr/>
          <p:nvPr/>
        </p:nvSpPr>
        <p:spPr>
          <a:xfrm flipH="1">
            <a:off x="8344747" y="4443307"/>
            <a:ext cx="1192108" cy="1"/>
          </a:xfrm>
          <a:prstGeom prst="line">
            <a:avLst/>
          </a:prstGeom>
          <a:ln w="190500" cap="rnd">
            <a:solidFill>
              <a:srgbClr val="A58E1A"/>
            </a:solidFill>
            <a:tailEnd type="stealth"/>
          </a:ln>
        </p:spPr>
        <p:txBody>
          <a:bodyPr lIns="45718" tIns="45718" rIns="45718" bIns="45718"/>
          <a:lstStyle/>
          <a:p>
            <a:endParaRPr/>
          </a:p>
        </p:txBody>
      </p:sp>
      <p:sp>
        <p:nvSpPr>
          <p:cNvPr id="238" name="Line"/>
          <p:cNvSpPr/>
          <p:nvPr/>
        </p:nvSpPr>
        <p:spPr>
          <a:xfrm>
            <a:off x="4118187" y="4661323"/>
            <a:ext cx="975361" cy="1"/>
          </a:xfrm>
          <a:prstGeom prst="line">
            <a:avLst/>
          </a:prstGeom>
          <a:ln w="190500" cap="rnd">
            <a:solidFill>
              <a:srgbClr val="A58E1A"/>
            </a:solidFill>
            <a:tailEnd type="stealth"/>
          </a:ln>
        </p:spPr>
        <p:txBody>
          <a:bodyPr lIns="45718" tIns="45718" rIns="45718" bIns="45718"/>
          <a:lstStyle/>
          <a:p>
            <a:endParaRPr/>
          </a:p>
        </p:txBody>
      </p:sp>
      <p:grpSp>
        <p:nvGrpSpPr>
          <p:cNvPr id="241" name="Group"/>
          <p:cNvGrpSpPr/>
          <p:nvPr/>
        </p:nvGrpSpPr>
        <p:grpSpPr>
          <a:xfrm>
            <a:off x="4370917" y="574040"/>
            <a:ext cx="4662170" cy="1452882"/>
            <a:chOff x="-72390" y="0"/>
            <a:chExt cx="4662169" cy="1452881"/>
          </a:xfrm>
        </p:grpSpPr>
        <p:sp>
          <p:nvSpPr>
            <p:cNvPr id="239" name="Rounded Rectangle"/>
            <p:cNvSpPr/>
            <p:nvPr/>
          </p:nvSpPr>
          <p:spPr>
            <a:xfrm>
              <a:off x="0" y="0"/>
              <a:ext cx="4517279" cy="1452881"/>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marL="650240" indent="-650240">
                <a:defRPr>
                  <a:solidFill>
                    <a:srgbClr val="FFFFFF"/>
                  </a:solidFill>
                </a:defRPr>
              </a:pPr>
              <a:endParaRPr sz="2800"/>
            </a:p>
          </p:txBody>
        </p:sp>
        <p:sp>
          <p:nvSpPr>
            <p:cNvPr id="240" name="Young, bi-lingual,…"/>
            <p:cNvSpPr txBox="1"/>
            <p:nvPr/>
          </p:nvSpPr>
          <p:spPr>
            <a:xfrm>
              <a:off x="-72390" y="80327"/>
              <a:ext cx="4662169" cy="1292224"/>
            </a:xfrm>
            <a:prstGeom prst="rect">
              <a:avLst/>
            </a:prstGeom>
            <a:noFill/>
            <a:ln w="12700" cap="flat">
              <a:noFill/>
              <a:miter lim="400000"/>
            </a:ln>
            <a:effectLst/>
          </p:spPr>
          <p:txBody>
            <a:bodyPr wrap="square" lIns="0" tIns="0" rIns="0" bIns="0" numCol="1" anchor="ctr">
              <a:spAutoFit/>
            </a:bodyPr>
            <a:lstStyle/>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Joven</a:t>
              </a:r>
              <a:r>
                <a:rPr dirty="0"/>
                <a:t>, biling</a:t>
              </a:r>
              <a:r>
                <a:rPr lang="es-ES" dirty="0"/>
                <a:t>üe</a:t>
              </a:r>
              <a:r>
                <a:rPr dirty="0"/>
                <a:t>,</a:t>
              </a:r>
            </a:p>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misionero experimentado</a:t>
              </a:r>
              <a:r>
                <a:rPr dirty="0"/>
                <a:t>,</a:t>
              </a:r>
            </a:p>
            <a:p>
              <a:pPr marL="650240" indent="-650240">
                <a:defRPr sz="2800" b="1">
                  <a:solidFill>
                    <a:srgbClr val="FFFFFF"/>
                  </a:solidFill>
                  <a:latin typeface="Arial" panose="020B0604020202020204"/>
                  <a:ea typeface="Arial" panose="020B0604020202020204"/>
                  <a:cs typeface="Arial" panose="020B0604020202020204"/>
                  <a:sym typeface="Arial" panose="020B0604020202020204"/>
                </a:defRPr>
              </a:pPr>
              <a:r>
                <a:rPr dirty="0"/>
                <a:t> pastor/l</a:t>
              </a:r>
              <a:r>
                <a:rPr lang="es-ES" dirty="0"/>
                <a:t>í</a:t>
              </a:r>
              <a:r>
                <a:rPr dirty="0"/>
                <a:t>der </a:t>
              </a:r>
            </a:p>
          </p:txBody>
        </p:sp>
      </p:grpSp>
      <p:grpSp>
        <p:nvGrpSpPr>
          <p:cNvPr id="244" name="Group"/>
          <p:cNvGrpSpPr/>
          <p:nvPr/>
        </p:nvGrpSpPr>
        <p:grpSpPr>
          <a:xfrm>
            <a:off x="4266777" y="7733454"/>
            <a:ext cx="4897120" cy="1452882"/>
            <a:chOff x="-176530" y="0"/>
            <a:chExt cx="4897119" cy="1452881"/>
          </a:xfrm>
        </p:grpSpPr>
        <p:sp>
          <p:nvSpPr>
            <p:cNvPr id="242" name="Rounded Rectangle"/>
            <p:cNvSpPr/>
            <p:nvPr/>
          </p:nvSpPr>
          <p:spPr>
            <a:xfrm>
              <a:off x="0" y="0"/>
              <a:ext cx="4660054" cy="1452881"/>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sz="2800"/>
            </a:p>
          </p:txBody>
        </p:sp>
        <p:sp>
          <p:nvSpPr>
            <p:cNvPr id="243" name="Cross-generation,…"/>
            <p:cNvSpPr txBox="1"/>
            <p:nvPr/>
          </p:nvSpPr>
          <p:spPr>
            <a:xfrm>
              <a:off x="-176530" y="80327"/>
              <a:ext cx="4897119" cy="1292224"/>
            </a:xfrm>
            <a:prstGeom prst="rect">
              <a:avLst/>
            </a:prstGeom>
            <a:noFill/>
            <a:ln w="12700" cap="flat">
              <a:noFill/>
              <a:miter lim="400000"/>
            </a:ln>
            <a:effectLst/>
          </p:spPr>
          <p:txBody>
            <a:bodyPr wrap="square" lIns="0" tIns="0" rIns="0" bIns="0" numCol="1" anchor="ctr">
              <a:spAutoFit/>
            </a:bodyPr>
            <a:lstStyle/>
            <a:p>
              <a:pPr>
                <a:defRPr sz="2800" b="1">
                  <a:solidFill>
                    <a:srgbClr val="FFFFFF"/>
                  </a:solidFill>
                  <a:latin typeface="Arial" panose="020B0604020202020204"/>
                  <a:ea typeface="Arial" panose="020B0604020202020204"/>
                  <a:cs typeface="Arial" panose="020B0604020202020204"/>
                  <a:sym typeface="Arial" panose="020B0604020202020204"/>
                </a:defRPr>
              </a:pPr>
              <a:r>
                <a:rPr lang="es-ES" dirty="0"/>
                <a:t>Generación cruzada</a:t>
              </a:r>
              <a:r>
                <a:rPr dirty="0"/>
                <a:t>,</a:t>
              </a:r>
            </a:p>
            <a:p>
              <a:pPr>
                <a:defRPr sz="2800" b="1">
                  <a:solidFill>
                    <a:srgbClr val="FFFFFF"/>
                  </a:solidFill>
                  <a:latin typeface="Arial" panose="020B0604020202020204"/>
                  <a:ea typeface="Arial" panose="020B0604020202020204"/>
                  <a:cs typeface="Arial" panose="020B0604020202020204"/>
                  <a:sym typeface="Arial" panose="020B0604020202020204"/>
                </a:defRPr>
              </a:pPr>
              <a:r>
                <a:rPr dirty="0"/>
                <a:t> </a:t>
              </a:r>
              <a:r>
                <a:rPr lang="es-ES" dirty="0"/>
                <a:t>multiétnico</a:t>
              </a:r>
              <a:r>
                <a:rPr dirty="0"/>
                <a:t>, </a:t>
              </a:r>
              <a:r>
                <a:rPr lang="es-ES" dirty="0"/>
                <a:t>entrenamiento de liderazgo y discipulado</a:t>
              </a:r>
            </a:p>
          </p:txBody>
        </p:sp>
      </p:grpSp>
      <p:grpSp>
        <p:nvGrpSpPr>
          <p:cNvPr id="247" name="Group"/>
          <p:cNvGrpSpPr/>
          <p:nvPr/>
        </p:nvGrpSpPr>
        <p:grpSpPr>
          <a:xfrm>
            <a:off x="9753600" y="3926842"/>
            <a:ext cx="2926081" cy="1937175"/>
            <a:chOff x="0" y="0"/>
            <a:chExt cx="2926080" cy="1937174"/>
          </a:xfrm>
        </p:grpSpPr>
        <p:sp>
          <p:nvSpPr>
            <p:cNvPr id="245" name="Rounded Rectangle"/>
            <p:cNvSpPr/>
            <p:nvPr/>
          </p:nvSpPr>
          <p:spPr>
            <a:xfrm>
              <a:off x="0" y="0"/>
              <a:ext cx="2926080"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46" name="Aggressive outreach to immediate community"/>
            <p:cNvSpPr txBox="1"/>
            <p:nvPr/>
          </p:nvSpPr>
          <p:spPr>
            <a:xfrm>
              <a:off x="94565" y="106892"/>
              <a:ext cx="2736950"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rPr lang="es-ES"/>
                <a:t>Alcance agresivo a la comunidad inmediata</a:t>
              </a:r>
            </a:p>
          </p:txBody>
        </p:sp>
      </p:grpSp>
      <p:grpSp>
        <p:nvGrpSpPr>
          <p:cNvPr id="250" name="Group"/>
          <p:cNvGrpSpPr/>
          <p:nvPr/>
        </p:nvGrpSpPr>
        <p:grpSpPr>
          <a:xfrm>
            <a:off x="5093546" y="3962403"/>
            <a:ext cx="3382598" cy="1937175"/>
            <a:chOff x="0" y="0"/>
            <a:chExt cx="3382596" cy="1937174"/>
          </a:xfrm>
        </p:grpSpPr>
        <p:sp>
          <p:nvSpPr>
            <p:cNvPr id="248" name="Rounded Rectangle"/>
            <p:cNvSpPr/>
            <p:nvPr/>
          </p:nvSpPr>
          <p:spPr>
            <a:xfrm>
              <a:off x="0" y="0"/>
              <a:ext cx="3382596"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49" name="TFCN: Mission, Vision, Values and transformative worship"/>
            <p:cNvSpPr txBox="1"/>
            <p:nvPr/>
          </p:nvSpPr>
          <p:spPr>
            <a:xfrm>
              <a:off x="94565" y="106892"/>
              <a:ext cx="3193465"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t>TFCN: Mis</a:t>
              </a:r>
              <a:r>
                <a:rPr lang="es-ES"/>
                <a:t>ió</a:t>
              </a:r>
              <a:r>
                <a:t>n, Vis</a:t>
              </a:r>
              <a:r>
                <a:rPr lang="es-ES"/>
                <a:t>ió</a:t>
              </a:r>
              <a:r>
                <a:t>n, Val</a:t>
              </a:r>
              <a:r>
                <a:rPr lang="es-ES"/>
                <a:t>ores</a:t>
              </a:r>
              <a:r>
                <a:t> </a:t>
              </a:r>
              <a:r>
                <a:rPr lang="es-ES"/>
                <a:t>y</a:t>
              </a:r>
              <a:r>
                <a:t> </a:t>
              </a:r>
              <a:r>
                <a:rPr lang="es-ES"/>
                <a:t>adoración </a:t>
              </a:r>
              <a:r>
                <a:t>transforma</a:t>
              </a:r>
              <a:r>
                <a:rPr lang="es-ES"/>
                <a:t>dora</a:t>
              </a:r>
            </a:p>
          </p:txBody>
        </p:sp>
      </p:grpSp>
      <p:grpSp>
        <p:nvGrpSpPr>
          <p:cNvPr id="253" name="Group"/>
          <p:cNvGrpSpPr/>
          <p:nvPr/>
        </p:nvGrpSpPr>
        <p:grpSpPr>
          <a:xfrm>
            <a:off x="354173" y="3781216"/>
            <a:ext cx="3311671" cy="1937175"/>
            <a:chOff x="0" y="0"/>
            <a:chExt cx="3311670" cy="1937174"/>
          </a:xfrm>
        </p:grpSpPr>
        <p:sp>
          <p:nvSpPr>
            <p:cNvPr id="251" name="Rounded Rectangle"/>
            <p:cNvSpPr/>
            <p:nvPr/>
          </p:nvSpPr>
          <p:spPr>
            <a:xfrm>
              <a:off x="0" y="0"/>
              <a:ext cx="3311670" cy="1937174"/>
            </a:xfrm>
            <a:prstGeom prst="roundRect">
              <a:avLst>
                <a:gd name="adj" fmla="val 16667"/>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a:defRPr>
                  <a:solidFill>
                    <a:srgbClr val="FFFFFF"/>
                  </a:solidFill>
                </a:defRPr>
              </a:pPr>
              <a:endParaRPr/>
            </a:p>
          </p:txBody>
        </p:sp>
        <p:sp>
          <p:nvSpPr>
            <p:cNvPr id="252" name="Healthy Board facilitating   congregational growth"/>
            <p:cNvSpPr txBox="1"/>
            <p:nvPr/>
          </p:nvSpPr>
          <p:spPr>
            <a:xfrm>
              <a:off x="94564" y="106893"/>
              <a:ext cx="3122542" cy="1723389"/>
            </a:xfrm>
            <a:prstGeom prst="rect">
              <a:avLst/>
            </a:prstGeom>
            <a:noFill/>
            <a:ln w="12700" cap="flat">
              <a:noFill/>
              <a:miter lim="400000"/>
            </a:ln>
            <a:effectLst/>
          </p:spPr>
          <p:txBody>
            <a:bodyPr wrap="square" lIns="0" tIns="0" rIns="0" bIns="0" numCol="1" anchor="ctr">
              <a:spAutoFit/>
            </a:bodyPr>
            <a:lstStyle>
              <a:lvl1pPr>
                <a:defRPr sz="2800" b="1">
                  <a:solidFill>
                    <a:srgbClr val="FFFFFF"/>
                  </a:solidFill>
                  <a:latin typeface="Arial" panose="020B0604020202020204"/>
                  <a:ea typeface="Arial" panose="020B0604020202020204"/>
                  <a:cs typeface="Arial" panose="020B0604020202020204"/>
                  <a:sym typeface="Arial" panose="020B0604020202020204"/>
                </a:defRPr>
              </a:lvl1pPr>
            </a:lstStyle>
            <a:p>
              <a:r>
                <a:rPr lang="es-ES"/>
                <a:t>Junta saludable que facilita el crecimiento congregacional</a:t>
              </a:r>
              <a:r>
                <a:t> </a:t>
              </a:r>
            </a:p>
          </p:txBody>
        </p:sp>
      </p:grpSp>
      <p:sp>
        <p:nvSpPr>
          <p:cNvPr id="254" name="PLANNING CYCLE"/>
          <p:cNvSpPr txBox="1"/>
          <p:nvPr/>
        </p:nvSpPr>
        <p:spPr>
          <a:xfrm>
            <a:off x="199915" y="188133"/>
            <a:ext cx="3359574" cy="1114425"/>
          </a:xfrm>
          <a:prstGeom prst="rect">
            <a:avLst/>
          </a:prstGeom>
          <a:ln w="12700">
            <a:miter lim="400000"/>
          </a:ln>
        </p:spPr>
        <p:txBody>
          <a:bodyPr lIns="65022" tIns="65022" rIns="65022" bIns="65022">
            <a:spAutoFit/>
          </a:bodyPr>
          <a:lstStyle>
            <a:lvl1pPr>
              <a:defRPr sz="4600" b="1">
                <a:latin typeface="+mn-lt"/>
                <a:ea typeface="+mn-ea"/>
                <a:cs typeface="+mn-cs"/>
                <a:sym typeface="Helvetica Neue"/>
              </a:defRPr>
            </a:lvl1pPr>
          </a:lstStyle>
          <a:p>
            <a:r>
              <a:rPr lang="es-ES" sz="3200">
                <a:latin typeface="+mj-lt"/>
                <a:ea typeface="+mj-ea"/>
                <a:cs typeface="+mj-cs"/>
              </a:rPr>
              <a:t>CICLO DE PLANIFICACIÓN</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indefinite" fill="hold"/>
                                        <p:tgtEl>
                                          <p:spTgt spid="241"/>
                                        </p:tgtEl>
                                        <p:attrNameLst>
                                          <p:attrName>style.visibility</p:attrName>
                                        </p:attrNameLst>
                                      </p:cBhvr>
                                      <p:to>
                                        <p:strVal val="visible"/>
                                      </p:to>
                                    </p:set>
                                    <p:animEffect transition="in" filter="dissolve">
                                      <p:cBhvr>
                                        <p:cTn id="7" dur="20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childTnLst>
                                    <p:set>
                                      <p:cBhvr>
                                        <p:cTn id="11" dur="indefinite" fill="hold"/>
                                        <p:tgtEl>
                                          <p:spTgt spid="247"/>
                                        </p:tgtEl>
                                        <p:attrNameLst>
                                          <p:attrName>style.visibility</p:attrName>
                                        </p:attrNameLst>
                                      </p:cBhvr>
                                      <p:to>
                                        <p:strVal val="visible"/>
                                      </p:to>
                                    </p:set>
                                    <p:animEffect transition="in" filter="dissolve">
                                      <p:cBhvr>
                                        <p:cTn id="12" dur="20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childTnLst>
                                    <p:set>
                                      <p:cBhvr>
                                        <p:cTn id="16" dur="indefinite" fill="hold"/>
                                        <p:tgtEl>
                                          <p:spTgt spid="244"/>
                                        </p:tgtEl>
                                        <p:attrNameLst>
                                          <p:attrName>style.visibility</p:attrName>
                                        </p:attrNameLst>
                                      </p:cBhvr>
                                      <p:to>
                                        <p:strVal val="visible"/>
                                      </p:to>
                                    </p:set>
                                    <p:animEffect transition="in" filter="dissolve">
                                      <p:cBhvr>
                                        <p:cTn id="17" dur="20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4" nodeType="clickEffect">
                                  <p:stCondLst>
                                    <p:cond delay="0"/>
                                  </p:stCondLst>
                                  <p:childTnLst>
                                    <p:set>
                                      <p:cBhvr>
                                        <p:cTn id="21" dur="indefinite" fill="hold"/>
                                        <p:tgtEl>
                                          <p:spTgt spid="253"/>
                                        </p:tgtEl>
                                        <p:attrNameLst>
                                          <p:attrName>style.visibility</p:attrName>
                                        </p:attrNameLst>
                                      </p:cBhvr>
                                      <p:to>
                                        <p:strVal val="visible"/>
                                      </p:to>
                                    </p:set>
                                    <p:animEffect transition="in" filter="dissolve">
                                      <p:cBhvr>
                                        <p:cTn id="22" dur="2000"/>
                                        <p:tgtEl>
                                          <p:spTgt spid="25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5" nodeType="clickEffect">
                                  <p:stCondLst>
                                    <p:cond delay="0"/>
                                  </p:stCondLst>
                                  <p:childTnLst>
                                    <p:set>
                                      <p:cBhvr>
                                        <p:cTn id="26" dur="indefinite" fill="hold"/>
                                        <p:tgtEl>
                                          <p:spTgt spid="250"/>
                                        </p:tgtEl>
                                        <p:attrNameLst>
                                          <p:attrName>style.visibility</p:attrName>
                                        </p:attrNameLst>
                                      </p:cBhvr>
                                      <p:to>
                                        <p:strVal val="visible"/>
                                      </p:to>
                                    </p:set>
                                    <p:animEffect transition="in" filter="dissolve">
                                      <p:cBhvr>
                                        <p:cTn id="27" dur="2000"/>
                                        <p:tgtEl>
                                          <p:spTgt spid="25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6" nodeType="clickEffect">
                                  <p:stCondLst>
                                    <p:cond delay="0"/>
                                  </p:stCondLst>
                                  <p:childTnLst>
                                    <p:set>
                                      <p:cBhvr>
                                        <p:cTn id="31" dur="indefinite" fill="hold"/>
                                        <p:tgtEl>
                                          <p:spTgt spid="232"/>
                                        </p:tgtEl>
                                        <p:attrNameLst>
                                          <p:attrName>style.visibility</p:attrName>
                                        </p:attrNameLst>
                                      </p:cBhvr>
                                      <p:to>
                                        <p:strVal val="visible"/>
                                      </p:to>
                                    </p:set>
                                    <p:animEffect transition="in" filter="dissolve">
                                      <p:cBhvr>
                                        <p:cTn id="32" dur="500"/>
                                        <p:tgtEl>
                                          <p:spTgt spid="232"/>
                                        </p:tgtEl>
                                      </p:cBhvr>
                                    </p:animEffect>
                                  </p:childTnLst>
                                </p:cTn>
                              </p:par>
                            </p:childTnLst>
                          </p:cTn>
                        </p:par>
                        <p:par>
                          <p:cTn id="33" fill="hold">
                            <p:stCondLst>
                              <p:cond delay="500"/>
                            </p:stCondLst>
                            <p:childTnLst>
                              <p:par>
                                <p:cTn id="34" presetID="9" presetClass="entr" presetSubtype="0" fill="hold" grpId="7" nodeType="afterEffect">
                                  <p:stCondLst>
                                    <p:cond delay="0"/>
                                  </p:stCondLst>
                                  <p:childTnLst>
                                    <p:set>
                                      <p:cBhvr>
                                        <p:cTn id="35" dur="indefinite" fill="hold"/>
                                        <p:tgtEl>
                                          <p:spTgt spid="234"/>
                                        </p:tgtEl>
                                        <p:attrNameLst>
                                          <p:attrName>style.visibility</p:attrName>
                                        </p:attrNameLst>
                                      </p:cBhvr>
                                      <p:to>
                                        <p:strVal val="visible"/>
                                      </p:to>
                                    </p:set>
                                    <p:animEffect transition="in" filter="dissolve">
                                      <p:cBhvr>
                                        <p:cTn id="36" dur="500"/>
                                        <p:tgtEl>
                                          <p:spTgt spid="234"/>
                                        </p:tgtEl>
                                      </p:cBhvr>
                                    </p:animEffect>
                                  </p:childTnLst>
                                </p:cTn>
                              </p:par>
                            </p:childTnLst>
                          </p:cTn>
                        </p:par>
                        <p:par>
                          <p:cTn id="37" fill="hold">
                            <p:stCondLst>
                              <p:cond delay="1000"/>
                            </p:stCondLst>
                            <p:childTnLst>
                              <p:par>
                                <p:cTn id="38" presetID="9" presetClass="entr" presetSubtype="0" fill="hold" grpId="8" nodeType="afterEffect">
                                  <p:stCondLst>
                                    <p:cond delay="0"/>
                                  </p:stCondLst>
                                  <p:childTnLst>
                                    <p:set>
                                      <p:cBhvr>
                                        <p:cTn id="39" dur="indefinite" fill="hold"/>
                                        <p:tgtEl>
                                          <p:spTgt spid="237"/>
                                        </p:tgtEl>
                                        <p:attrNameLst>
                                          <p:attrName>style.visibility</p:attrName>
                                        </p:attrNameLst>
                                      </p:cBhvr>
                                      <p:to>
                                        <p:strVal val="visible"/>
                                      </p:to>
                                    </p:set>
                                    <p:animEffect transition="in" filter="dissolve">
                                      <p:cBhvr>
                                        <p:cTn id="40" dur="500"/>
                                        <p:tgtEl>
                                          <p:spTgt spid="237"/>
                                        </p:tgtEl>
                                      </p:cBhvr>
                                    </p:animEffect>
                                  </p:childTnLst>
                                </p:cTn>
                              </p:par>
                            </p:childTnLst>
                          </p:cTn>
                        </p:par>
                        <p:par>
                          <p:cTn id="41" fill="hold">
                            <p:stCondLst>
                              <p:cond delay="1500"/>
                            </p:stCondLst>
                            <p:childTnLst>
                              <p:par>
                                <p:cTn id="42" presetID="9" presetClass="entr" presetSubtype="0" fill="hold" grpId="9" nodeType="afterEffect">
                                  <p:stCondLst>
                                    <p:cond delay="0"/>
                                  </p:stCondLst>
                                  <p:childTnLst>
                                    <p:set>
                                      <p:cBhvr>
                                        <p:cTn id="43" dur="indefinite" fill="hold"/>
                                        <p:tgtEl>
                                          <p:spTgt spid="235"/>
                                        </p:tgtEl>
                                        <p:attrNameLst>
                                          <p:attrName>style.visibility</p:attrName>
                                        </p:attrNameLst>
                                      </p:cBhvr>
                                      <p:to>
                                        <p:strVal val="visible"/>
                                      </p:to>
                                    </p:set>
                                    <p:animEffect transition="in" filter="dissolve">
                                      <p:cBhvr>
                                        <p:cTn id="44" dur="500"/>
                                        <p:tgtEl>
                                          <p:spTgt spid="235"/>
                                        </p:tgtEl>
                                      </p:cBhvr>
                                    </p:animEffect>
                                  </p:childTnLst>
                                </p:cTn>
                              </p:par>
                            </p:childTnLst>
                          </p:cTn>
                        </p:par>
                        <p:par>
                          <p:cTn id="45" fill="hold">
                            <p:stCondLst>
                              <p:cond delay="2000"/>
                            </p:stCondLst>
                            <p:childTnLst>
                              <p:par>
                                <p:cTn id="46" presetID="9" presetClass="entr" presetSubtype="0" fill="hold" grpId="10" nodeType="afterEffect">
                                  <p:stCondLst>
                                    <p:cond delay="0"/>
                                  </p:stCondLst>
                                  <p:childTnLst>
                                    <p:set>
                                      <p:cBhvr>
                                        <p:cTn id="47" dur="indefinite" fill="hold"/>
                                        <p:tgtEl>
                                          <p:spTgt spid="233"/>
                                        </p:tgtEl>
                                        <p:attrNameLst>
                                          <p:attrName>style.visibility</p:attrName>
                                        </p:attrNameLst>
                                      </p:cBhvr>
                                      <p:to>
                                        <p:strVal val="visible"/>
                                      </p:to>
                                    </p:set>
                                    <p:animEffect transition="in" filter="dissolve">
                                      <p:cBhvr>
                                        <p:cTn id="48" dur="500"/>
                                        <p:tgtEl>
                                          <p:spTgt spid="233"/>
                                        </p:tgtEl>
                                      </p:cBhvr>
                                    </p:animEffect>
                                  </p:childTnLst>
                                </p:cTn>
                              </p:par>
                            </p:childTnLst>
                          </p:cTn>
                        </p:par>
                        <p:par>
                          <p:cTn id="49" fill="hold">
                            <p:stCondLst>
                              <p:cond delay="2500"/>
                            </p:stCondLst>
                            <p:childTnLst>
                              <p:par>
                                <p:cTn id="50" presetID="9" presetClass="entr" presetSubtype="0" fill="hold" grpId="11" nodeType="afterEffect">
                                  <p:stCondLst>
                                    <p:cond delay="0"/>
                                  </p:stCondLst>
                                  <p:childTnLst>
                                    <p:set>
                                      <p:cBhvr>
                                        <p:cTn id="51" dur="indefinite" fill="hold"/>
                                        <p:tgtEl>
                                          <p:spTgt spid="231"/>
                                        </p:tgtEl>
                                        <p:attrNameLst>
                                          <p:attrName>style.visibility</p:attrName>
                                        </p:attrNameLst>
                                      </p:cBhvr>
                                      <p:to>
                                        <p:strVal val="visible"/>
                                      </p:to>
                                    </p:set>
                                    <p:animEffect transition="in" filter="dissolve">
                                      <p:cBhvr>
                                        <p:cTn id="52" dur="500"/>
                                        <p:tgtEl>
                                          <p:spTgt spid="231"/>
                                        </p:tgtEl>
                                      </p:cBhvr>
                                    </p:animEffect>
                                  </p:childTnLst>
                                </p:cTn>
                              </p:par>
                            </p:childTnLst>
                          </p:cTn>
                        </p:par>
                        <p:par>
                          <p:cTn id="53" fill="hold">
                            <p:stCondLst>
                              <p:cond delay="3000"/>
                            </p:stCondLst>
                            <p:childTnLst>
                              <p:par>
                                <p:cTn id="54" presetID="9" presetClass="entr" presetSubtype="0" fill="hold" grpId="12" nodeType="afterEffect">
                                  <p:stCondLst>
                                    <p:cond delay="0"/>
                                  </p:stCondLst>
                                  <p:childTnLst>
                                    <p:set>
                                      <p:cBhvr>
                                        <p:cTn id="55" dur="indefinite" fill="hold"/>
                                        <p:tgtEl>
                                          <p:spTgt spid="236"/>
                                        </p:tgtEl>
                                        <p:attrNameLst>
                                          <p:attrName>style.visibility</p:attrName>
                                        </p:attrNameLst>
                                      </p:cBhvr>
                                      <p:to>
                                        <p:strVal val="visible"/>
                                      </p:to>
                                    </p:set>
                                    <p:animEffect transition="in" filter="dissolve">
                                      <p:cBhvr>
                                        <p:cTn id="56" dur="500"/>
                                        <p:tgtEl>
                                          <p:spTgt spid="236"/>
                                        </p:tgtEl>
                                      </p:cBhvr>
                                    </p:animEffect>
                                  </p:childTnLst>
                                </p:cTn>
                              </p:par>
                            </p:childTnLst>
                          </p:cTn>
                        </p:par>
                        <p:par>
                          <p:cTn id="57" fill="hold">
                            <p:stCondLst>
                              <p:cond delay="3500"/>
                            </p:stCondLst>
                            <p:childTnLst>
                              <p:par>
                                <p:cTn id="58" presetID="9" presetClass="entr" presetSubtype="0" fill="hold" grpId="13" nodeType="afterEffect">
                                  <p:stCondLst>
                                    <p:cond delay="0"/>
                                  </p:stCondLst>
                                  <p:childTnLst>
                                    <p:set>
                                      <p:cBhvr>
                                        <p:cTn id="59" dur="indefinite" fill="hold"/>
                                        <p:tgtEl>
                                          <p:spTgt spid="238"/>
                                        </p:tgtEl>
                                        <p:attrNameLst>
                                          <p:attrName>style.visibility</p:attrName>
                                        </p:attrNameLst>
                                      </p:cBhvr>
                                      <p:to>
                                        <p:strVal val="visible"/>
                                      </p:to>
                                    </p:set>
                                    <p:animEffect transition="in" filter="dissolve">
                                      <p:cBhvr>
                                        <p:cTn id="60"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1" bldLvl="0" animBg="1" advAuto="0"/>
      <p:bldP spid="232" grpId="6" bldLvl="0" animBg="1" advAuto="0"/>
      <p:bldP spid="233" grpId="10" bldLvl="0" animBg="1" advAuto="0"/>
      <p:bldP spid="234" grpId="7" bldLvl="0" animBg="1" advAuto="0"/>
      <p:bldP spid="235" grpId="9" bldLvl="0" animBg="1" advAuto="0"/>
      <p:bldP spid="236" grpId="12" bldLvl="0" animBg="1" advAuto="0"/>
      <p:bldP spid="237" grpId="8" bldLvl="0" animBg="1" advAuto="0"/>
      <p:bldP spid="238" grpId="13" bldLvl="0" animBg="1" advAuto="0"/>
      <p:bldP spid="241" grpId="1" bldLvl="0" animBg="1" advAuto="0"/>
      <p:bldP spid="244" grpId="3" bldLvl="0" animBg="1" advAuto="0"/>
      <p:bldP spid="247" grpId="2" bldLvl="0" animBg="1" advAuto="0"/>
      <p:bldP spid="250" grpId="5" bldLvl="0" animBg="1" advAuto="0"/>
      <p:bldP spid="253" grpId="4" bldLvl="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257" name="Connect Board Decision-making…"/>
          <p:cNvSpPr txBox="1">
            <a:spLocks noGrp="1"/>
          </p:cNvSpPr>
          <p:nvPr>
            <p:ph type="body" idx="1"/>
          </p:nvPr>
        </p:nvSpPr>
        <p:spPr>
          <a:xfrm>
            <a:off x="518160" y="630555"/>
            <a:ext cx="11788140" cy="7621270"/>
          </a:xfrm>
          <a:prstGeom prst="rect">
            <a:avLst/>
          </a:prstGeom>
        </p:spPr>
        <p:txBody>
          <a:bodyPr>
            <a:normAutofit fontScale="92500"/>
          </a:bodyPr>
          <a:lstStyle/>
          <a:p>
            <a:pPr marL="0" indent="0" algn="ctr">
              <a:spcBef>
                <a:spcPts val="0"/>
              </a:spcBef>
              <a:buSzTx/>
              <a:buNone/>
              <a:defRPr sz="5400" b="1">
                <a:latin typeface="+mj-lt"/>
                <a:ea typeface="+mj-ea"/>
                <a:cs typeface="+mj-cs"/>
                <a:sym typeface="Helvetica"/>
              </a:defRPr>
            </a:pPr>
            <a:r>
              <a:rPr lang="es-ES" dirty="0"/>
              <a:t>Conectar la toma de decisiones de la Junta</a:t>
            </a:r>
            <a:r>
              <a:rPr dirty="0"/>
              <a:t> </a:t>
            </a:r>
            <a:r>
              <a:rPr lang="es-ES" dirty="0"/>
              <a:t>al desarrollo de capacidades y</a:t>
            </a:r>
            <a:endParaRPr sz="1800" dirty="0"/>
          </a:p>
          <a:p>
            <a:pPr marL="0" indent="0" algn="ctr">
              <a:spcBef>
                <a:spcPts val="0"/>
              </a:spcBef>
              <a:buSzTx/>
              <a:buNone/>
              <a:defRPr sz="5400" b="1">
                <a:latin typeface="+mj-lt"/>
                <a:ea typeface="+mj-ea"/>
                <a:cs typeface="+mj-cs"/>
                <a:sym typeface="Helvetica"/>
              </a:defRPr>
            </a:pPr>
            <a:r>
              <a:rPr lang="es-ES" dirty="0"/>
              <a:t>sostenibilidad o</a:t>
            </a:r>
            <a:r>
              <a:rPr dirty="0"/>
              <a:t>rganiza</a:t>
            </a:r>
            <a:r>
              <a:rPr lang="es-ES" dirty="0"/>
              <a:t>c</a:t>
            </a:r>
            <a:r>
              <a:rPr dirty="0"/>
              <a:t>ional</a:t>
            </a:r>
          </a:p>
          <a:p>
            <a:pPr marL="0" indent="0" algn="ctr">
              <a:spcBef>
                <a:spcPts val="0"/>
              </a:spcBef>
              <a:buSzTx/>
              <a:buNone/>
              <a:defRPr sz="5400" b="1">
                <a:latin typeface="+mj-lt"/>
                <a:ea typeface="+mj-ea"/>
                <a:cs typeface="+mj-cs"/>
                <a:sym typeface="Helvetica"/>
              </a:defRPr>
            </a:pPr>
            <a:endParaRPr dirty="0"/>
          </a:p>
          <a:p>
            <a:pPr marL="0" indent="0" algn="ctr">
              <a:spcBef>
                <a:spcPts val="0"/>
              </a:spcBef>
              <a:buSzTx/>
              <a:buNone/>
              <a:defRPr sz="1800" b="1">
                <a:latin typeface="+mj-lt"/>
                <a:ea typeface="+mj-ea"/>
                <a:cs typeface="+mj-cs"/>
                <a:sym typeface="Helvetica"/>
              </a:defRPr>
            </a:pPr>
            <a:endParaRPr dirty="0"/>
          </a:p>
          <a:p>
            <a:pPr marL="0" indent="0" algn="ctr">
              <a:spcBef>
                <a:spcPts val="0"/>
              </a:spcBef>
              <a:buSzTx/>
              <a:buNone/>
              <a:defRPr sz="5400" b="1">
                <a:latin typeface="+mj-lt"/>
                <a:ea typeface="+mj-ea"/>
                <a:cs typeface="+mj-cs"/>
                <a:sym typeface="Helvetica"/>
              </a:defRPr>
            </a:pPr>
            <a:r>
              <a:rPr lang="es-ES" dirty="0"/>
              <a:t>Delinear una</a:t>
            </a:r>
            <a:br>
              <a:rPr lang="es-ES" dirty="0"/>
            </a:br>
            <a:r>
              <a:rPr dirty="0"/>
              <a:t>CA</a:t>
            </a:r>
            <a:r>
              <a:rPr lang="es-ES" dirty="0"/>
              <a:t>USA</a:t>
            </a:r>
            <a:r>
              <a:rPr dirty="0"/>
              <a:t> </a:t>
            </a:r>
            <a:r>
              <a:rPr lang="es-ES" dirty="0"/>
              <a:t>PARA AYUDAR</a:t>
            </a:r>
            <a:br>
              <a:rPr lang="es-ES" dirty="0"/>
            </a:br>
            <a:r>
              <a:rPr lang="es-ES" dirty="0"/>
              <a:t>que sea </a:t>
            </a:r>
            <a:r>
              <a:rPr dirty="0"/>
              <a:t>c</a:t>
            </a:r>
            <a:r>
              <a:rPr lang="es-ES" dirty="0"/>
              <a:t>reíble,</a:t>
            </a:r>
          </a:p>
          <a:p>
            <a:pPr marL="0" indent="0" algn="ctr">
              <a:spcBef>
                <a:spcPts val="0"/>
              </a:spcBef>
              <a:buSzTx/>
              <a:buNone/>
              <a:defRPr sz="5400" b="1">
                <a:latin typeface="+mj-lt"/>
                <a:ea typeface="+mj-ea"/>
                <a:cs typeface="+mj-cs"/>
                <a:sym typeface="Helvetica"/>
              </a:defRPr>
            </a:pPr>
            <a:r>
              <a:rPr lang="es-ES" dirty="0"/>
              <a:t>a través de las estrategias de la Junta con miras al futuro</a:t>
            </a:r>
            <a:endParaRPr sz="1800" dirty="0"/>
          </a:p>
          <a:p>
            <a:pPr marL="0" indent="0" algn="ctr">
              <a:spcBef>
                <a:spcPts val="0"/>
              </a:spcBef>
              <a:buSzTx/>
              <a:buNone/>
              <a:defRPr sz="1800" b="1">
                <a:latin typeface="+mj-lt"/>
                <a:ea typeface="+mj-ea"/>
                <a:cs typeface="+mj-cs"/>
                <a:sym typeface="Helvetica"/>
              </a:defRPr>
            </a:pP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260" name="Board members take the lead in both giving and shaping the strategy to successfully…"/>
          <p:cNvSpPr txBox="1">
            <a:spLocks noGrp="1"/>
          </p:cNvSpPr>
          <p:nvPr>
            <p:ph type="body" idx="1"/>
          </p:nvPr>
        </p:nvSpPr>
        <p:spPr>
          <a:xfrm>
            <a:off x="929018" y="889399"/>
            <a:ext cx="11101193" cy="6286502"/>
          </a:xfrm>
          <a:prstGeom prst="rect">
            <a:avLst/>
          </a:prstGeom>
        </p:spPr>
        <p:txBody>
          <a:bodyPr/>
          <a:lstStyle/>
          <a:p>
            <a:pPr marL="0" indent="0" algn="ctr">
              <a:spcBef>
                <a:spcPts val="0"/>
              </a:spcBef>
              <a:buSzTx/>
              <a:buNone/>
              <a:defRPr sz="5400">
                <a:latin typeface="+mj-lt"/>
                <a:ea typeface="+mj-ea"/>
                <a:cs typeface="+mj-cs"/>
                <a:sym typeface="Helvetica"/>
              </a:defRPr>
            </a:pPr>
            <a:r>
              <a:rPr lang="es-ES"/>
              <a:t>Los miembros de la Junta toman la iniciativa tanto en </a:t>
            </a:r>
            <a:r>
              <a:rPr lang="es-ES" b="1"/>
              <a:t>dar </a:t>
            </a:r>
            <a:r>
              <a:rPr lang="es-ES"/>
              <a:t>y </a:t>
            </a:r>
            <a:r>
              <a:rPr lang="es-ES" b="1"/>
              <a:t>dar forma</a:t>
            </a:r>
            <a:r>
              <a:t> </a:t>
            </a:r>
            <a:r>
              <a:rPr lang="es-ES"/>
              <a:t>a la estrategia para </a:t>
            </a:r>
            <a:r>
              <a:rPr lang="es-ES" b="1"/>
              <a:t>completar </a:t>
            </a:r>
            <a:r>
              <a:rPr lang="es-ES"/>
              <a:t>con éxito una importante iniciativa de </a:t>
            </a:r>
            <a:r>
              <a:rPr lang="es-ES" b="0"/>
              <a:t>recaudación de fondos para donaciones</a:t>
            </a:r>
            <a:r>
              <a: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Nonprofit organizations…"/>
          <p:cNvSpPr txBox="1">
            <a:spLocks noGrp="1"/>
          </p:cNvSpPr>
          <p:nvPr>
            <p:ph type="body" idx="1"/>
          </p:nvPr>
        </p:nvSpPr>
        <p:spPr>
          <a:xfrm>
            <a:off x="1059094" y="-88974"/>
            <a:ext cx="10886611" cy="8190518"/>
          </a:xfrm>
          <a:prstGeom prst="rect">
            <a:avLst/>
          </a:prstGeom>
        </p:spPr>
        <p:txBody>
          <a:bodyPr>
            <a:normAutofit lnSpcReduction="10000"/>
          </a:bodyPr>
          <a:lstStyle/>
          <a:p>
            <a:pPr marL="0" indent="0" algn="ctr" defTabSz="495935">
              <a:spcBef>
                <a:spcPts val="0"/>
              </a:spcBef>
              <a:buSzTx/>
              <a:buNone/>
              <a:defRPr sz="6000" b="1">
                <a:latin typeface="+mj-lt"/>
                <a:ea typeface="+mj-ea"/>
                <a:cs typeface="+mj-cs"/>
                <a:sym typeface="Helvetica"/>
              </a:defRPr>
            </a:pPr>
            <a:r>
              <a:rPr lang="es-ES" dirty="0"/>
              <a:t>Las organizaciones sin fines de lucro se dedican a dos </a:t>
            </a:r>
            <a:endParaRPr sz="1800" dirty="0"/>
          </a:p>
          <a:p>
            <a:pPr marL="0" indent="0" algn="ctr" defTabSz="495935">
              <a:spcBef>
                <a:spcPts val="0"/>
              </a:spcBef>
              <a:buSzTx/>
              <a:buNone/>
              <a:defRPr sz="6000" b="1">
                <a:latin typeface="+mj-lt"/>
                <a:ea typeface="+mj-ea"/>
                <a:cs typeface="+mj-cs"/>
                <a:sym typeface="Helvetica"/>
              </a:defRPr>
            </a:pPr>
            <a:r>
              <a:rPr dirty="0"/>
              <a:t> </a:t>
            </a:r>
            <a:r>
              <a:rPr lang="es-ES" dirty="0"/>
              <a:t>tareas</a:t>
            </a:r>
            <a:r>
              <a:rPr dirty="0"/>
              <a:t>:</a:t>
            </a:r>
            <a:endParaRPr sz="1800" dirty="0"/>
          </a:p>
          <a:p>
            <a:pPr marL="0" indent="0" algn="ctr" defTabSz="495935">
              <a:spcBef>
                <a:spcPts val="0"/>
              </a:spcBef>
              <a:buSzTx/>
              <a:buNone/>
              <a:defRPr sz="6000" b="1">
                <a:latin typeface="+mj-lt"/>
                <a:ea typeface="+mj-ea"/>
                <a:cs typeface="+mj-cs"/>
                <a:sym typeface="Helvetica"/>
              </a:defRPr>
            </a:pPr>
            <a:endParaRPr dirty="0"/>
          </a:p>
          <a:p>
            <a:pPr marL="0" lvl="1" indent="444500" defTabSz="495935">
              <a:spcBef>
                <a:spcPts val="0"/>
              </a:spcBef>
              <a:buSzTx/>
              <a:buNone/>
              <a:defRPr sz="6000">
                <a:latin typeface="+mj-lt"/>
                <a:ea typeface="+mj-ea"/>
                <a:cs typeface="+mj-cs"/>
                <a:sym typeface="Helvetica"/>
              </a:defRPr>
            </a:pPr>
            <a:r>
              <a:rPr dirty="0"/>
              <a:t>1.  </a:t>
            </a:r>
            <a:r>
              <a:rPr lang="es-ES" dirty="0"/>
              <a:t>Provisión de servicios</a:t>
            </a:r>
            <a:r>
              <a:rPr dirty="0"/>
              <a:t>,</a:t>
            </a:r>
          </a:p>
          <a:p>
            <a:pPr marL="0" lvl="1" indent="444500" defTabSz="495935">
              <a:spcBef>
                <a:spcPts val="0"/>
              </a:spcBef>
              <a:buSzTx/>
              <a:buNone/>
              <a:defRPr sz="6000">
                <a:latin typeface="+mj-lt"/>
                <a:ea typeface="+mj-ea"/>
                <a:cs typeface="+mj-cs"/>
                <a:sym typeface="Helvetica"/>
              </a:defRPr>
            </a:pPr>
            <a:endParaRPr dirty="0"/>
          </a:p>
          <a:p>
            <a:pPr marL="1526540" lvl="1" indent="-1089660" defTabSz="495935">
              <a:spcBef>
                <a:spcPts val="0"/>
              </a:spcBef>
              <a:buSzTx/>
              <a:buNone/>
              <a:defRPr sz="6000">
                <a:latin typeface="+mj-lt"/>
                <a:ea typeface="+mj-ea"/>
                <a:cs typeface="+mj-cs"/>
                <a:sym typeface="Helvetica"/>
              </a:defRPr>
            </a:pPr>
            <a:r>
              <a:rPr dirty="0"/>
              <a:t>2.  </a:t>
            </a:r>
            <a:r>
              <a:rPr lang="es-ES" dirty="0"/>
              <a:t>Generar los ingresos </a:t>
            </a:r>
            <a:r>
              <a:rPr i="1" dirty="0"/>
              <a:t>necesar</a:t>
            </a:r>
            <a:r>
              <a:rPr lang="es-ES" i="1" dirty="0"/>
              <a:t>ios</a:t>
            </a:r>
            <a:r>
              <a:rPr dirty="0"/>
              <a:t> </a:t>
            </a:r>
            <a:r>
              <a:rPr lang="es-ES" dirty="0"/>
              <a:t>para proveer los servicios</a:t>
            </a:r>
            <a:r>
              <a:rPr dirty="0"/>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4" name="Nurture…"/>
          <p:cNvSpPr txBox="1">
            <a:spLocks noGrp="1"/>
          </p:cNvSpPr>
          <p:nvPr>
            <p:ph type="body" sz="half" idx="1"/>
          </p:nvPr>
        </p:nvSpPr>
        <p:spPr>
          <a:xfrm>
            <a:off x="417790" y="4003986"/>
            <a:ext cx="11915220" cy="4038767"/>
          </a:xfrm>
          <a:prstGeom prst="rect">
            <a:avLst/>
          </a:prstGeom>
        </p:spPr>
        <p:txBody>
          <a:bodyPr>
            <a:normAutofit/>
          </a:bodyPr>
          <a:lstStyle/>
          <a:p>
            <a:pPr marL="0" indent="0" algn="ctr">
              <a:spcBef>
                <a:spcPts val="0"/>
              </a:spcBef>
              <a:buSzTx/>
              <a:buNone/>
              <a:defRPr sz="6000" b="1" cap="all">
                <a:latin typeface="+mj-lt"/>
                <a:ea typeface="+mj-ea"/>
                <a:cs typeface="+mj-cs"/>
                <a:sym typeface="Helvetica"/>
              </a:defRPr>
            </a:pPr>
            <a:r>
              <a:rPr lang="es-AR" dirty="0"/>
              <a:t>INVIERTA EN</a:t>
            </a:r>
            <a:endParaRPr dirty="0"/>
          </a:p>
          <a:p>
            <a:pPr marL="0" indent="0" algn="ctr">
              <a:spcBef>
                <a:spcPts val="0"/>
              </a:spcBef>
              <a:buSzTx/>
              <a:buNone/>
              <a:defRPr sz="6000" b="1" cap="all">
                <a:latin typeface="+mj-lt"/>
                <a:ea typeface="+mj-ea"/>
                <a:cs typeface="+mj-cs"/>
                <a:sym typeface="Helvetica"/>
              </a:defRPr>
            </a:pPr>
            <a:r>
              <a:rPr lang="es-AR" dirty="0"/>
              <a:t>L</a:t>
            </a:r>
            <a:r>
              <a:rPr lang="es-ES" altLang="es-AR" dirty="0"/>
              <a:t>í</a:t>
            </a:r>
            <a:r>
              <a:rPr lang="es-AR" dirty="0"/>
              <a:t>DERES EMERGENTES</a:t>
            </a:r>
            <a:endParaRPr dirty="0"/>
          </a:p>
          <a:p>
            <a:pPr marL="0" indent="0" algn="ctr">
              <a:spcBef>
                <a:spcPts val="0"/>
              </a:spcBef>
              <a:buSzTx/>
              <a:buNone/>
              <a:defRPr sz="6000" b="1" cap="all">
                <a:latin typeface="+mj-lt"/>
                <a:ea typeface="+mj-ea"/>
                <a:cs typeface="+mj-cs"/>
                <a:sym typeface="Helvetica"/>
              </a:defRPr>
            </a:pPr>
            <a:r>
              <a:rPr lang="es-AR" dirty="0"/>
              <a:t>PARA LA JUNTA DE LA IGLESIA</a:t>
            </a:r>
            <a:endParaRPr dirty="0"/>
          </a:p>
          <a:p>
            <a:pPr marL="0" indent="0" algn="ctr">
              <a:spcBef>
                <a:spcPts val="0"/>
              </a:spcBef>
              <a:buSzTx/>
              <a:buNone/>
              <a:defRPr sz="5400" b="1" i="1">
                <a:latin typeface="+mj-lt"/>
                <a:ea typeface="+mj-ea"/>
                <a:cs typeface="+mj-cs"/>
                <a:sym typeface="Helvetica"/>
              </a:defRPr>
            </a:pPr>
            <a:r>
              <a:rPr lang="es-ES" altLang="es-AR" dirty="0"/>
              <a:t>¡</a:t>
            </a:r>
            <a:r>
              <a:rPr lang="es-AR" dirty="0"/>
              <a:t>Intencionalmente!</a:t>
            </a:r>
            <a:endParaRPr dirty="0"/>
          </a:p>
        </p:txBody>
      </p:sp>
      <p:sp>
        <p:nvSpPr>
          <p:cNvPr id="265" name="5"/>
          <p:cNvSpPr txBox="1"/>
          <p:nvPr/>
        </p:nvSpPr>
        <p:spPr>
          <a:xfrm>
            <a:off x="5659351" y="1583295"/>
            <a:ext cx="1443805" cy="2641601"/>
          </a:xfrm>
          <a:prstGeom prst="rect">
            <a:avLst/>
          </a:prstGeom>
          <a:ln w="12700">
            <a:miter lim="400000"/>
          </a:ln>
        </p:spPr>
        <p:txBody>
          <a:bodyPr lIns="50800" tIns="50800" rIns="50800" bIns="50800" anchor="ctr">
            <a:spAutoFit/>
          </a:bodyPr>
          <a:lstStyle>
            <a:lvl1pPr>
              <a:defRPr sz="16700" b="1" spc="-3000">
                <a:solidFill>
                  <a:srgbClr val="FFFFFF"/>
                </a:solidFill>
              </a:defRPr>
            </a:lvl1pPr>
          </a:lstStyle>
          <a:p>
            <a:r>
              <a:t>5</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264">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indefinite" fill="hold"/>
                                        <p:tgtEl>
                                          <p:spTgt spid="264">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indefinite" fill="hold"/>
                                        <p:tgtEl>
                                          <p:spTgt spid="26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indefinite" fill="hold"/>
                                        <p:tgtEl>
                                          <p:spTgt spid="26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childTnLst>
                                    <p:set>
                                      <p:cBhvr>
                                        <p:cTn id="18" dur="indefinite" fill="hold"/>
                                        <p:tgtEl>
                                          <p:spTgt spid="2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4.jpeg" descr="image4.jpeg"/>
          <p:cNvPicPr>
            <a:picLocks noChangeAspect="1"/>
          </p:cNvPicPr>
          <p:nvPr/>
        </p:nvPicPr>
        <p:blipFill>
          <a:blip r:embed="rId2"/>
          <a:srcRect l="26170" t="7475" r="29589" b="8310"/>
          <a:stretch>
            <a:fillRect/>
          </a:stretch>
        </p:blipFill>
        <p:spPr>
          <a:xfrm>
            <a:off x="-33020" y="-137795"/>
            <a:ext cx="13042265" cy="9930130"/>
          </a:xfrm>
          <a:prstGeom prst="rect">
            <a:avLst/>
          </a:prstGeom>
          <a:ln w="12700">
            <a:miter lim="400000"/>
            <a:headEnd/>
            <a:tailEnd/>
          </a:ln>
        </p:spPr>
      </p:pic>
      <p:sp>
        <p:nvSpPr>
          <p:cNvPr id="112" name="Rectangle"/>
          <p:cNvSpPr/>
          <p:nvPr/>
        </p:nvSpPr>
        <p:spPr>
          <a:xfrm>
            <a:off x="940196" y="1246504"/>
            <a:ext cx="11124408" cy="7080330"/>
          </a:xfrm>
          <a:prstGeom prst="rect">
            <a:avLst/>
          </a:prstGeom>
          <a:solidFill>
            <a:srgbClr val="FFFFFF">
              <a:alpha val="12103"/>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3" name="Board development is…"/>
          <p:cNvSpPr txBox="1">
            <a:spLocks noGrp="1"/>
          </p:cNvSpPr>
          <p:nvPr>
            <p:ph type="body" idx="1"/>
          </p:nvPr>
        </p:nvSpPr>
        <p:spPr>
          <a:xfrm>
            <a:off x="1652606" y="1773876"/>
            <a:ext cx="9699588" cy="5741107"/>
          </a:xfrm>
          <a:prstGeom prst="rect">
            <a:avLst/>
          </a:prstGeom>
          <a:ln>
            <a:solidFill>
              <a:srgbClr val="FFFFFF"/>
            </a:solidFill>
          </a:ln>
          <a:effectLst>
            <a:outerShdw blurRad="50800" dist="25400" dir="3600000" rotWithShape="0">
              <a:srgbClr val="000000">
                <a:alpha val="70000"/>
              </a:srgbClr>
            </a:outerShdw>
          </a:effectLst>
        </p:spPr>
        <p:txBody>
          <a:bodyPr/>
          <a:lstStyle/>
          <a:p>
            <a:pPr marL="0" indent="0" algn="ctr">
              <a:spcBef>
                <a:spcPts val="0"/>
              </a:spcBef>
              <a:buSzTx/>
              <a:buNone/>
              <a:defRPr sz="6000">
                <a:solidFill>
                  <a:srgbClr val="FFFFFF"/>
                </a:solidFill>
                <a:latin typeface="+mj-lt"/>
                <a:ea typeface="+mj-ea"/>
                <a:cs typeface="+mj-cs"/>
                <a:sym typeface="Helvetica"/>
              </a:defRPr>
            </a:pPr>
            <a:r>
              <a:rPr lang="es-ES" dirty="0"/>
              <a:t>El desarrollo de las Juntas</a:t>
            </a:r>
            <a:r>
              <a:rPr dirty="0"/>
              <a:t> </a:t>
            </a:r>
            <a:r>
              <a:rPr lang="es-ES" dirty="0">
                <a:sym typeface="+mn-ea"/>
              </a:rPr>
              <a:t>es algo contínuo</a:t>
            </a:r>
            <a:r>
              <a:rPr dirty="0"/>
              <a:t>, </a:t>
            </a:r>
            <a:r>
              <a:rPr lang="es-ES" dirty="0"/>
              <a:t>un </a:t>
            </a:r>
            <a:r>
              <a:rPr lang="es-ES" b="1" dirty="0"/>
              <a:t>proceso intencional</a:t>
            </a:r>
            <a:r>
              <a:rPr dirty="0"/>
              <a:t>; </a:t>
            </a:r>
            <a:endParaRPr sz="1800" dirty="0"/>
          </a:p>
          <a:p>
            <a:pPr marL="0" indent="0" algn="ctr">
              <a:spcBef>
                <a:spcPts val="0"/>
              </a:spcBef>
              <a:buSzTx/>
              <a:buNone/>
              <a:defRPr sz="6000">
                <a:solidFill>
                  <a:srgbClr val="FFFFFF"/>
                </a:solidFill>
                <a:latin typeface="+mj-lt"/>
                <a:ea typeface="+mj-ea"/>
                <a:cs typeface="+mj-cs"/>
                <a:sym typeface="Helvetica"/>
              </a:defRPr>
            </a:pPr>
            <a:r>
              <a:rPr lang="es-ES" dirty="0"/>
              <a:t>no es un evento único</a:t>
            </a:r>
            <a:r>
              <a:rPr dirty="0"/>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p:cNvSpPr txBox="1">
            <a:spLocks noGrp="1"/>
          </p:cNvSpPr>
          <p:nvPr>
            <p:ph type="title"/>
          </p:nvPr>
        </p:nvSpPr>
        <p:spPr>
          <a:prstGeom prst="rect">
            <a:avLst/>
          </a:prstGeom>
        </p:spPr>
        <p:txBody>
          <a:bodyPr/>
          <a:lstStyle/>
          <a:p>
            <a:pPr>
              <a:defRPr>
                <a:latin typeface="+mj-lt"/>
                <a:ea typeface="+mj-ea"/>
                <a:cs typeface="+mj-cs"/>
                <a:sym typeface="Helvetica"/>
              </a:defRPr>
            </a:pPr>
            <a:endParaRPr/>
          </a:p>
        </p:txBody>
      </p:sp>
      <p:pic>
        <p:nvPicPr>
          <p:cNvPr id="268" name="image12.png" descr="image12.png"/>
          <p:cNvPicPr>
            <a:picLocks noChangeAspect="1"/>
          </p:cNvPicPr>
          <p:nvPr/>
        </p:nvPicPr>
        <p:blipFill>
          <a:blip r:embed="rId2"/>
          <a:stretch>
            <a:fillRect/>
          </a:stretch>
        </p:blipFill>
        <p:spPr>
          <a:xfrm>
            <a:off x="0" y="-352752"/>
            <a:ext cx="13004800" cy="6972736"/>
          </a:xfrm>
          <a:prstGeom prst="rect">
            <a:avLst/>
          </a:prstGeom>
          <a:ln w="12700">
            <a:miter lim="400000"/>
            <a:headEnd/>
            <a:tailEnd/>
          </a:ln>
        </p:spPr>
      </p:pic>
      <p:sp>
        <p:nvSpPr>
          <p:cNvPr id="269" name="“Reproduce yourself   as a passionate advocate…                                for the church and its mission.”"/>
          <p:cNvSpPr txBox="1">
            <a:spLocks noGrp="1"/>
          </p:cNvSpPr>
          <p:nvPr>
            <p:ph type="body" sz="half" idx="1"/>
          </p:nvPr>
        </p:nvSpPr>
        <p:spPr>
          <a:xfrm>
            <a:off x="457200" y="5817235"/>
            <a:ext cx="12158980" cy="2392680"/>
          </a:xfrm>
          <a:prstGeom prst="rect">
            <a:avLst/>
          </a:prstGeom>
        </p:spPr>
        <p:txBody>
          <a:bodyPr>
            <a:normAutofit/>
          </a:bodyPr>
          <a:lstStyle/>
          <a:p>
            <a:pPr marL="0" indent="0">
              <a:buSzTx/>
              <a:buNone/>
              <a:defRPr sz="4400">
                <a:latin typeface="+mj-lt"/>
                <a:ea typeface="+mj-ea"/>
                <a:cs typeface="+mj-cs"/>
                <a:sym typeface="Helvetica"/>
              </a:defRPr>
            </a:pPr>
            <a:r>
              <a:rPr dirty="0"/>
              <a:t>“</a:t>
            </a:r>
            <a:r>
              <a:rPr lang="es-AR" b="1" dirty="0">
                <a:solidFill>
                  <a:srgbClr val="FFAA00"/>
                </a:solidFill>
                <a:uFill>
                  <a:solidFill>
                    <a:srgbClr val="FFAA00"/>
                  </a:solidFill>
                </a:uFill>
              </a:rPr>
              <a:t>Reprodúcete</a:t>
            </a:r>
            <a:r>
              <a:rPr dirty="0"/>
              <a:t> </a:t>
            </a:r>
            <a:r>
              <a:rPr lang="es-AR" dirty="0"/>
              <a:t>                                                           		como un </a:t>
            </a:r>
            <a:r>
              <a:rPr lang="es-ES" altLang="es-AR" dirty="0"/>
              <a:t>promotor </a:t>
            </a:r>
            <a:r>
              <a:rPr lang="es-AR" dirty="0"/>
              <a:t>apasionado…</a:t>
            </a:r>
            <a:r>
              <a:rPr dirty="0"/>
              <a:t>	</a:t>
            </a:r>
            <a:r>
              <a:rPr lang="es-AR" dirty="0"/>
              <a:t>                             									para la iglesia y su misión</a:t>
            </a:r>
            <a:r>
              <a:rPr lang="en-US" sz="4400" dirty="0">
                <a:sym typeface="Helvetica"/>
              </a:rPr>
              <a: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Use committees as a way to…"/>
          <p:cNvSpPr txBox="1">
            <a:spLocks noGrp="1"/>
          </p:cNvSpPr>
          <p:nvPr>
            <p:ph type="body" idx="1"/>
          </p:nvPr>
        </p:nvSpPr>
        <p:spPr>
          <a:xfrm>
            <a:off x="952500" y="1152324"/>
            <a:ext cx="11099800" cy="6737568"/>
          </a:xfrm>
          <a:prstGeom prst="rect">
            <a:avLst/>
          </a:prstGeom>
        </p:spPr>
        <p:txBody>
          <a:bodyPr>
            <a:normAutofit/>
          </a:bodyPr>
          <a:lstStyle/>
          <a:p>
            <a:pPr marL="0" indent="0" algn="ctr">
              <a:spcBef>
                <a:spcPts val="1000"/>
              </a:spcBef>
              <a:buSzTx/>
              <a:buNone/>
              <a:defRPr sz="6000">
                <a:latin typeface="+mj-lt"/>
                <a:ea typeface="+mj-ea"/>
                <a:cs typeface="+mj-cs"/>
                <a:sym typeface="Helvetica"/>
              </a:defRPr>
            </a:pPr>
            <a:r>
              <a:rPr lang="es-AR" dirty="0"/>
              <a:t>Usar los comités como una </a:t>
            </a:r>
            <a:r>
              <a:rPr lang="es-ES" altLang="es-AR" dirty="0"/>
              <a:t>forma </a:t>
            </a:r>
            <a:r>
              <a:rPr lang="es-AR" dirty="0"/>
              <a:t>de </a:t>
            </a:r>
          </a:p>
          <a:p>
            <a:pPr marL="0" indent="0" algn="ctr">
              <a:spcBef>
                <a:spcPts val="1000"/>
              </a:spcBef>
              <a:buSzTx/>
              <a:buNone/>
              <a:defRPr sz="6000">
                <a:latin typeface="+mj-lt"/>
                <a:ea typeface="+mj-ea"/>
                <a:cs typeface="+mj-cs"/>
                <a:sym typeface="Helvetica"/>
              </a:defRPr>
            </a:pPr>
            <a:r>
              <a:rPr lang="es-AR" dirty="0">
                <a:solidFill>
                  <a:srgbClr val="FFAA00"/>
                </a:solidFill>
                <a:uFill>
                  <a:solidFill>
                    <a:srgbClr val="FFAA00"/>
                  </a:solidFill>
                </a:uFill>
              </a:rPr>
              <a:t>proveer oportunidades </a:t>
            </a:r>
            <a:endParaRPr dirty="0">
              <a:solidFill>
                <a:srgbClr val="FFAA00"/>
              </a:solidFill>
              <a:uFill>
                <a:solidFill>
                  <a:srgbClr val="FFAA00"/>
                </a:solidFill>
              </a:uFill>
            </a:endParaRPr>
          </a:p>
          <a:p>
            <a:pPr marL="0" indent="0" algn="ctr">
              <a:spcBef>
                <a:spcPts val="1000"/>
              </a:spcBef>
              <a:buSzTx/>
              <a:buNone/>
              <a:defRPr sz="6000">
                <a:latin typeface="+mj-lt"/>
                <a:ea typeface="+mj-ea"/>
                <a:cs typeface="+mj-cs"/>
                <a:sym typeface="Helvetica"/>
              </a:defRPr>
            </a:pPr>
            <a:r>
              <a:rPr lang="es-AR" dirty="0"/>
              <a:t>para que los l</a:t>
            </a:r>
            <a:r>
              <a:rPr lang="es-ES" altLang="es-AR" dirty="0"/>
              <a:t>í</a:t>
            </a:r>
            <a:r>
              <a:rPr lang="es-AR" dirty="0"/>
              <a:t>deres emergentes tomen m</a:t>
            </a:r>
            <a:r>
              <a:rPr lang="es-ES" altLang="es-AR" dirty="0"/>
              <a:t>á</a:t>
            </a:r>
            <a:r>
              <a:rPr lang="es-AR" dirty="0"/>
              <a:t>s responsabilidad.</a:t>
            </a:r>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p:cNvSpPr txBox="1">
            <a:spLocks noGrp="1"/>
          </p:cNvSpPr>
          <p:nvPr>
            <p:ph type="title"/>
          </p:nvPr>
        </p:nvSpPr>
        <p:spPr>
          <a:prstGeom prst="rect">
            <a:avLst/>
          </a:prstGeom>
        </p:spPr>
        <p:txBody>
          <a:bodyPr>
            <a:normAutofit fontScale="90000"/>
          </a:bodyPr>
          <a:lstStyle>
            <a:lvl1pPr defTabSz="577850">
              <a:defRPr sz="7130">
                <a:latin typeface="+mj-lt"/>
                <a:ea typeface="+mj-ea"/>
                <a:cs typeface="+mj-cs"/>
                <a:sym typeface="Helvetica"/>
              </a:defRPr>
            </a:lvl1pPr>
          </a:lstStyle>
          <a:p>
            <a:br/>
            <a:endParaRPr/>
          </a:p>
        </p:txBody>
      </p:sp>
      <p:sp>
        <p:nvSpPr>
          <p:cNvPr id="274" name="Board leaders should…"/>
          <p:cNvSpPr txBox="1">
            <a:spLocks noGrp="1"/>
          </p:cNvSpPr>
          <p:nvPr>
            <p:ph type="body" idx="1"/>
          </p:nvPr>
        </p:nvSpPr>
        <p:spPr>
          <a:xfrm>
            <a:off x="952500" y="1292395"/>
            <a:ext cx="11099800" cy="6232988"/>
          </a:xfrm>
          <a:prstGeom prst="rect">
            <a:avLst/>
          </a:prstGeom>
        </p:spPr>
        <p:txBody>
          <a:bodyPr>
            <a:normAutofit/>
          </a:bodyPr>
          <a:lstStyle/>
          <a:p>
            <a:pPr marL="39370" marR="40640" algn="ctr">
              <a:spcBef>
                <a:spcPts val="1000"/>
              </a:spcBef>
              <a:buClr>
                <a:srgbClr val="FFFFFF"/>
              </a:buClr>
              <a:buFont typeface="Futura"/>
              <a:defRPr sz="6000">
                <a:latin typeface="+mj-lt"/>
                <a:ea typeface="+mj-ea"/>
                <a:cs typeface="+mj-cs"/>
                <a:sym typeface="Helvetica"/>
              </a:defRPr>
            </a:pPr>
            <a:r>
              <a:rPr lang="es-AR" dirty="0"/>
              <a:t>Los l</a:t>
            </a:r>
            <a:r>
              <a:rPr lang="es-ES" altLang="es-AR" dirty="0"/>
              <a:t>í</a:t>
            </a:r>
            <a:r>
              <a:rPr lang="es-AR" dirty="0"/>
              <a:t>deres de la Junta deben</a:t>
            </a:r>
            <a:endParaRPr dirty="0"/>
          </a:p>
          <a:p>
            <a:pPr marL="0" marR="40640" indent="0" algn="ctr">
              <a:spcBef>
                <a:spcPts val="1000"/>
              </a:spcBef>
              <a:buSzTx/>
              <a:buNone/>
              <a:defRPr sz="6000">
                <a:solidFill>
                  <a:srgbClr val="FFAA00"/>
                </a:solidFill>
                <a:uFill>
                  <a:solidFill>
                    <a:srgbClr val="FFAA00"/>
                  </a:solidFill>
                </a:uFill>
                <a:latin typeface="+mj-lt"/>
                <a:ea typeface="+mj-ea"/>
                <a:cs typeface="+mj-cs"/>
                <a:sym typeface="Helvetica"/>
              </a:defRPr>
            </a:pPr>
            <a:r>
              <a:rPr lang="es-AR" b="1" dirty="0"/>
              <a:t>mentorear</a:t>
            </a:r>
            <a:r>
              <a:rPr lang="es-AR" dirty="0">
                <a:solidFill>
                  <a:srgbClr val="000000"/>
                </a:solidFill>
                <a:uFillTx/>
              </a:rPr>
              <a:t> y</a:t>
            </a:r>
            <a:r>
              <a:rPr dirty="0">
                <a:solidFill>
                  <a:srgbClr val="000000"/>
                </a:solidFill>
                <a:uFillTx/>
              </a:rPr>
              <a:t> </a:t>
            </a:r>
            <a:r>
              <a:rPr lang="es-AR" b="1" dirty="0"/>
              <a:t>nutrir</a:t>
            </a:r>
            <a:endParaRPr b="1" dirty="0"/>
          </a:p>
          <a:p>
            <a:pPr marL="39370" marR="40640" algn="ctr">
              <a:spcBef>
                <a:spcPts val="1000"/>
              </a:spcBef>
              <a:buClr>
                <a:srgbClr val="FFFFFF"/>
              </a:buClr>
              <a:buFont typeface="Futura"/>
              <a:defRPr sz="6000">
                <a:latin typeface="+mj-lt"/>
                <a:ea typeface="+mj-ea"/>
                <a:cs typeface="+mj-cs"/>
                <a:sym typeface="Helvetica"/>
              </a:defRPr>
            </a:pPr>
            <a:r>
              <a:rPr lang="es-AR" b="1" dirty="0">
                <a:sym typeface="+mn-ea"/>
              </a:rPr>
              <a:t>INTENCIONALMENTE</a:t>
            </a:r>
            <a:endParaRPr lang="es-AR" dirty="0"/>
          </a:p>
          <a:p>
            <a:pPr marL="39370" marR="40640" algn="ctr">
              <a:spcBef>
                <a:spcPts val="1000"/>
              </a:spcBef>
              <a:buClr>
                <a:srgbClr val="FFFFFF"/>
              </a:buClr>
              <a:buFont typeface="Futura"/>
              <a:defRPr sz="6000">
                <a:latin typeface="+mj-lt"/>
                <a:ea typeface="+mj-ea"/>
                <a:cs typeface="+mj-cs"/>
                <a:sym typeface="Helvetica"/>
              </a:defRPr>
            </a:pPr>
            <a:r>
              <a:rPr lang="es-AR" dirty="0"/>
              <a:t>a la próxima generación de sus miembros.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2223" y="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a:t>5</a:t>
            </a:r>
            <a:endParaRPr lang="es-ES" sz="4800" b="1"/>
          </a:p>
          <a:p>
            <a:pPr marL="0" indent="0" algn="ctr" defTabSz="560705">
              <a:lnSpc>
                <a:spcPct val="75000"/>
              </a:lnSpc>
              <a:spcBef>
                <a:spcPts val="0"/>
              </a:spcBef>
              <a:buSzTx/>
              <a:buNone/>
              <a:defRPr sz="6700">
                <a:latin typeface="+mj-lt"/>
                <a:ea typeface="+mj-ea"/>
                <a:cs typeface="+mj-cs"/>
                <a:sym typeface="Helvetica"/>
              </a:defRPr>
            </a:pPr>
            <a:r>
              <a:rPr lang="es-ES" sz="4800" b="1">
                <a:ln w="12700">
                  <a:solidFill>
                    <a:schemeClr val="tx1"/>
                  </a:solidFill>
                </a:ln>
              </a:rPr>
              <a:t>NO NEGOCIABLES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9" name="1. Know the Basics:…"/>
          <p:cNvSpPr txBox="1">
            <a:spLocks noGrp="1"/>
          </p:cNvSpPr>
          <p:nvPr>
            <p:ph type="body" idx="1"/>
          </p:nvPr>
        </p:nvSpPr>
        <p:spPr>
          <a:xfrm>
            <a:off x="572636" y="2598607"/>
            <a:ext cx="11924377" cy="6126132"/>
          </a:xfrm>
          <a:prstGeom prst="rect">
            <a:avLst/>
          </a:prstGeom>
        </p:spPr>
        <p:txBody>
          <a:bodyPr/>
          <a:lstStyle/>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1. </a:t>
            </a:r>
            <a:r>
              <a:rPr lang="es-ES" sz="3400" dirty="0">
                <a:latin typeface="+mj-lt"/>
                <a:ea typeface="+mj-ea"/>
                <a:cs typeface="+mj-cs"/>
              </a:rPr>
              <a:t>Conozca lo fundamental,</a:t>
            </a:r>
            <a:r>
              <a:rPr sz="3400" dirty="0">
                <a:latin typeface="+mj-lt"/>
                <a:ea typeface="+mj-ea"/>
                <a:cs typeface="+mj-cs"/>
              </a:rPr>
              <a:t>  </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2. </a:t>
            </a:r>
            <a:r>
              <a:rPr lang="es-ES" sz="3400" dirty="0">
                <a:latin typeface="+mj-lt"/>
                <a:ea typeface="+mj-ea"/>
                <a:cs typeface="+mj-cs"/>
              </a:rPr>
              <a:t>Haga las preguntas “correctas”,</a:t>
            </a:r>
            <a:endParaRPr sz="3400" dirty="0">
              <a:latin typeface="+mj-lt"/>
              <a:ea typeface="+mj-ea"/>
              <a:cs typeface="+mj-cs"/>
            </a:endParaRPr>
          </a:p>
          <a:p>
            <a:pPr marL="457835" indent="-457835"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3. Com</a:t>
            </a:r>
            <a:r>
              <a:rPr lang="es-ES" sz="3400" dirty="0">
                <a:latin typeface="+mj-lt"/>
                <a:ea typeface="+mj-ea"/>
                <a:cs typeface="+mj-cs"/>
              </a:rPr>
              <a:t>u</a:t>
            </a:r>
            <a:r>
              <a:rPr sz="3400" dirty="0">
                <a:latin typeface="+mj-lt"/>
                <a:ea typeface="+mj-ea"/>
                <a:cs typeface="+mj-cs"/>
              </a:rPr>
              <a:t>n</a:t>
            </a:r>
            <a:r>
              <a:rPr lang="es-ES" sz="3400" dirty="0">
                <a:latin typeface="+mj-lt"/>
                <a:ea typeface="+mj-ea"/>
                <a:cs typeface="+mj-cs"/>
              </a:rPr>
              <a:t>ique civilizadamente en situaciones de  conflicto,</a:t>
            </a:r>
            <a:endParaRPr sz="3400" dirty="0">
              <a:latin typeface="+mj-lt"/>
              <a:ea typeface="+mj-ea"/>
              <a:cs typeface="+mj-cs"/>
            </a:endParaRP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4. Abra</a:t>
            </a:r>
            <a:r>
              <a:rPr lang="es-ES" sz="3400" dirty="0">
                <a:latin typeface="+mj-lt"/>
                <a:ea typeface="+mj-ea"/>
                <a:cs typeface="+mj-cs"/>
              </a:rPr>
              <a:t>ce</a:t>
            </a:r>
            <a:r>
              <a:rPr sz="3400" dirty="0">
                <a:latin typeface="+mj-lt"/>
                <a:ea typeface="+mj-ea"/>
                <a:cs typeface="+mj-cs"/>
              </a:rPr>
              <a:t> la evaluación y el desarrollo en la planificación</a:t>
            </a:r>
            <a:r>
              <a:rPr lang="es-ES_tradnl" sz="3400" dirty="0">
                <a:latin typeface="+mj-lt"/>
                <a:ea typeface="+mj-ea"/>
                <a:cs typeface="+mj-cs"/>
              </a:rPr>
              <a:t>,</a:t>
            </a:r>
            <a:r>
              <a:rPr sz="3400" dirty="0">
                <a:latin typeface="+mj-lt"/>
                <a:ea typeface="+mj-ea"/>
                <a:cs typeface="+mj-cs"/>
              </a:rPr>
              <a:t> </a:t>
            </a:r>
          </a:p>
          <a:p>
            <a:pPr marL="494665" indent="-494665"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5. </a:t>
            </a:r>
            <a:r>
              <a:rPr lang="es-ES" sz="3400" dirty="0">
                <a:latin typeface="+mj-lt"/>
                <a:ea typeface="+mj-ea"/>
                <a:cs typeface="+mj-cs"/>
              </a:rPr>
              <a:t>Invierta en líderes emergentes</a:t>
            </a:r>
            <a:r>
              <a:rPr sz="3400" dirty="0">
                <a:latin typeface="+mj-lt"/>
                <a:ea typeface="+mj-ea"/>
                <a:cs typeface="+mj-cs"/>
              </a:rPr>
              <a:t> </a:t>
            </a:r>
            <a:r>
              <a:rPr lang="es-ES" sz="3400" dirty="0">
                <a:latin typeface="+mj-lt"/>
                <a:ea typeface="+mj-ea"/>
                <a:cs typeface="+mj-cs"/>
              </a:rPr>
              <a:t>para la Junta de la iglesia.</a:t>
            </a:r>
            <a:r>
              <a:rPr sz="3400" dirty="0"/>
              <a:t> </a:t>
            </a:r>
          </a:p>
        </p:txBody>
      </p:sp>
      <p:pic>
        <p:nvPicPr>
          <p:cNvPr id="120" name="5NON-SIDE-BG.jpg" descr="5NON-SIDE-BG.jpg"/>
          <p:cNvPicPr>
            <a:picLocks noChangeAspect="1"/>
          </p:cNvPicPr>
          <p:nvPr/>
        </p:nvPicPr>
        <p:blipFill>
          <a:blip r:embed="rId2"/>
          <a:stretch>
            <a:fillRect/>
          </a:stretch>
        </p:blipFill>
        <p:spPr>
          <a:xfrm>
            <a:off x="-239103" y="-7013893"/>
            <a:ext cx="13267423" cy="9950568"/>
          </a:xfrm>
          <a:prstGeom prst="rect">
            <a:avLst/>
          </a:prstGeom>
          <a:ln w="12700">
            <a:miter lim="400000"/>
            <a:headEnd/>
            <a:tailEnd/>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a:p>
        </p:txBody>
      </p:sp>
      <p:sp>
        <p:nvSpPr>
          <p:cNvPr id="284" name="Both are needed:…"/>
          <p:cNvSpPr txBox="1">
            <a:spLocks noGrp="1"/>
          </p:cNvSpPr>
          <p:nvPr>
            <p:ph type="body" idx="1"/>
          </p:nvPr>
        </p:nvSpPr>
        <p:spPr>
          <a:xfrm>
            <a:off x="957784" y="1060376"/>
            <a:ext cx="11099800" cy="6286501"/>
          </a:xfrm>
          <a:prstGeom prst="rect">
            <a:avLst/>
          </a:prstGeom>
        </p:spPr>
        <p:txBody>
          <a:bodyPr>
            <a:normAutofit/>
          </a:bodyPr>
          <a:lstStyle/>
          <a:p>
            <a:pPr marL="0" indent="0" algn="ctr" defTabSz="484505">
              <a:spcBef>
                <a:spcPts val="0"/>
              </a:spcBef>
              <a:buSzTx/>
              <a:buNone/>
              <a:defRPr sz="4900" i="1">
                <a:latin typeface="+mj-lt"/>
                <a:ea typeface="+mj-ea"/>
                <a:cs typeface="+mj-cs"/>
                <a:sym typeface="Helvetica"/>
              </a:defRPr>
            </a:pPr>
            <a:r>
              <a:rPr lang="es-AR" dirty="0"/>
              <a:t>Ambos </a:t>
            </a:r>
            <a:r>
              <a:rPr lang="es-ES" altLang="es-AR" dirty="0"/>
              <a:t>son </a:t>
            </a:r>
            <a:r>
              <a:rPr lang="es-AR" dirty="0"/>
              <a:t>neces</a:t>
            </a:r>
            <a:r>
              <a:rPr lang="es-ES" altLang="es-AR" dirty="0"/>
              <a:t>arios</a:t>
            </a:r>
            <a:r>
              <a:rPr lang="es-AR" dirty="0"/>
              <a:t>: </a:t>
            </a:r>
            <a:endParaRPr sz="1800" dirty="0"/>
          </a:p>
          <a:p>
            <a:pPr marL="0" indent="0" algn="ctr" defTabSz="484505">
              <a:spcBef>
                <a:spcPts val="0"/>
              </a:spcBef>
              <a:buSzTx/>
              <a:buNone/>
              <a:defRPr sz="4900">
                <a:latin typeface="+mj-lt"/>
                <a:ea typeface="+mj-ea"/>
                <a:cs typeface="+mj-cs"/>
                <a:sym typeface="Helvetica"/>
              </a:defRPr>
            </a:pPr>
            <a:r>
              <a:rPr lang="es-ES" altLang="es-AR" b="1" dirty="0"/>
              <a:t>Las </a:t>
            </a:r>
            <a:r>
              <a:rPr lang="es-AR" b="1" dirty="0"/>
              <a:t>JUNTAS (CONCILIOS) FUERTES</a:t>
            </a:r>
            <a:r>
              <a:rPr b="1" dirty="0"/>
              <a:t> EMP</a:t>
            </a:r>
            <a:r>
              <a:rPr lang="es-AR" b="1" dirty="0"/>
              <a:t>ODERAN</a:t>
            </a:r>
            <a:r>
              <a:rPr b="1" dirty="0"/>
              <a:t> </a:t>
            </a:r>
            <a:r>
              <a:rPr lang="es-AR" b="1" dirty="0"/>
              <a:t>LÍDERES MISIONALES Y VISIONARIOS</a:t>
            </a:r>
            <a:r>
              <a:rPr b="1" dirty="0"/>
              <a:t>;</a:t>
            </a:r>
            <a:endParaRPr sz="1800" dirty="0"/>
          </a:p>
          <a:p>
            <a:pPr marL="0" indent="0" algn="ctr" defTabSz="484505">
              <a:spcBef>
                <a:spcPts val="0"/>
              </a:spcBef>
              <a:buSzTx/>
              <a:buNone/>
              <a:defRPr sz="4900" b="1">
                <a:latin typeface="+mj-lt"/>
                <a:ea typeface="+mj-ea"/>
                <a:cs typeface="+mj-cs"/>
                <a:sym typeface="Helvetica"/>
              </a:defRPr>
            </a:pPr>
            <a:endParaRPr sz="1800" dirty="0"/>
          </a:p>
          <a:p>
            <a:pPr marL="0" indent="0" algn="ctr" defTabSz="484505">
              <a:spcBef>
                <a:spcPts val="0"/>
              </a:spcBef>
              <a:buSzTx/>
              <a:buNone/>
              <a:defRPr sz="4900" b="1">
                <a:latin typeface="+mj-lt"/>
                <a:ea typeface="+mj-ea"/>
                <a:cs typeface="+mj-cs"/>
                <a:sym typeface="Helvetica"/>
              </a:defRPr>
            </a:pPr>
            <a:r>
              <a:rPr lang="es-AR" dirty="0"/>
              <a:t>¡</a:t>
            </a:r>
            <a:r>
              <a:rPr lang="es-ES" altLang="es-AR" dirty="0"/>
              <a:t>Los </a:t>
            </a:r>
            <a:r>
              <a:rPr lang="es-AR" dirty="0"/>
              <a:t>LÍDERES FUERTES</a:t>
            </a:r>
            <a:r>
              <a:rPr dirty="0"/>
              <a:t> </a:t>
            </a:r>
            <a:r>
              <a:rPr lang="es-AR" dirty="0"/>
              <a:t>ABRAZAN JUNTAS APASIONADAS Y COMPROMETIDAS!</a:t>
            </a:r>
            <a:endParaRPr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12 CHARACTERISTICS OF…"/>
          <p:cNvSpPr txBox="1"/>
          <p:nvPr/>
        </p:nvSpPr>
        <p:spPr>
          <a:xfrm>
            <a:off x="319761" y="4072894"/>
            <a:ext cx="12365278" cy="2171701"/>
          </a:xfrm>
          <a:prstGeom prst="rect">
            <a:avLst/>
          </a:prstGeom>
          <a:ln w="12700">
            <a:miter lim="400000"/>
          </a:ln>
        </p:spPr>
        <p:txBody>
          <a:bodyPr lIns="0" tIns="0" rIns="0" bIns="0" anchor="ctr">
            <a:normAutofit lnSpcReduction="10000"/>
          </a:bodyPr>
          <a:lstStyle/>
          <a:p>
            <a:pPr defTabSz="484505">
              <a:defRPr sz="6600" b="1"/>
            </a:pPr>
            <a:r>
              <a:t>12 CHARACTERISTICS OF</a:t>
            </a:r>
            <a:endParaRPr sz="1800">
              <a:latin typeface="+mn-lt"/>
              <a:ea typeface="+mn-ea"/>
              <a:cs typeface="+mn-cs"/>
              <a:sym typeface="Helvetica Neue"/>
            </a:endParaRPr>
          </a:p>
          <a:p>
            <a:pPr defTabSz="484505">
              <a:defRPr sz="7700">
                <a:latin typeface="Helvetica Light"/>
                <a:ea typeface="Helvetica Light"/>
                <a:cs typeface="Helvetica Light"/>
                <a:sym typeface="Helvetica Light"/>
              </a:defRPr>
            </a:pPr>
            <a:r>
              <a:t>Strong and Effective Boards</a:t>
            </a:r>
          </a:p>
        </p:txBody>
      </p:sp>
      <p:pic>
        <p:nvPicPr>
          <p:cNvPr id="287" name="image13.jpeg" descr="image13.jpeg"/>
          <p:cNvPicPr>
            <a:picLocks noChangeAspect="1"/>
          </p:cNvPicPr>
          <p:nvPr/>
        </p:nvPicPr>
        <p:blipFill>
          <a:blip r:embed="rId3"/>
          <a:stretch>
            <a:fillRect/>
          </a:stretch>
        </p:blipFill>
        <p:spPr>
          <a:xfrm>
            <a:off x="0" y="1904862"/>
            <a:ext cx="14814516" cy="5185945"/>
          </a:xfrm>
          <a:prstGeom prst="rect">
            <a:avLst/>
          </a:prstGeom>
          <a:ln w="12700">
            <a:miter lim="400000"/>
            <a:headEnd/>
            <a:tailEnd/>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91" name="Group"/>
          <p:cNvGrpSpPr/>
          <p:nvPr/>
        </p:nvGrpSpPr>
        <p:grpSpPr>
          <a:xfrm>
            <a:off x="1987393" y="569444"/>
            <a:ext cx="10536729" cy="8719700"/>
            <a:chOff x="-1" y="0"/>
            <a:chExt cx="10536727" cy="8719698"/>
          </a:xfrm>
        </p:grpSpPr>
        <p:sp>
          <p:nvSpPr>
            <p:cNvPr id="289" name="Rectangle"/>
            <p:cNvSpPr/>
            <p:nvPr/>
          </p:nvSpPr>
          <p:spPr>
            <a:xfrm>
              <a:off x="-1" y="0"/>
              <a:ext cx="10536727" cy="8719698"/>
            </a:xfrm>
            <a:prstGeom prst="rect">
              <a:avLst/>
            </a:prstGeom>
            <a:solidFill>
              <a:srgbClr val="FFFFFF">
                <a:alpha val="28145"/>
              </a:srgbClr>
            </a:solidFill>
            <a:ln w="12700" cap="flat">
              <a:noFill/>
              <a:miter lim="400000"/>
            </a:ln>
            <a:effectLst/>
          </p:spPr>
          <p:txBody>
            <a:bodyPr wrap="square" lIns="50800" tIns="50800" rIns="50800" bIns="50800" numCol="1" anchor="ctr">
              <a:noAutofit/>
            </a:bodyPr>
            <a:lstStyle/>
            <a:p>
              <a:pPr defTabSz="314960">
                <a:spcBef>
                  <a:spcPts val="1500"/>
                </a:spcBef>
                <a:defRPr sz="1800">
                  <a:latin typeface="+mn-lt"/>
                  <a:ea typeface="+mn-ea"/>
                  <a:cs typeface="+mn-cs"/>
                  <a:sym typeface="Helvetica Neue"/>
                </a:defRPr>
              </a:pPr>
              <a:endParaRPr/>
            </a:p>
          </p:txBody>
        </p:sp>
        <p:sp>
          <p:nvSpPr>
            <p:cNvPr id="290" name="TOGETHER,  WE MOVE…"/>
            <p:cNvSpPr txBox="1"/>
            <p:nvPr/>
          </p:nvSpPr>
          <p:spPr>
            <a:xfrm>
              <a:off x="-1" y="2086150"/>
              <a:ext cx="10536727" cy="4547398"/>
            </a:xfrm>
            <a:prstGeom prst="rect">
              <a:avLst/>
            </a:prstGeom>
            <a:noFill/>
            <a:ln w="12700" cap="flat">
              <a:noFill/>
              <a:miter lim="400000"/>
            </a:ln>
            <a:effectLst/>
          </p:spPr>
          <p:txBody>
            <a:bodyPr wrap="square" lIns="0" tIns="0" rIns="0" bIns="0" numCol="1" anchor="ctr">
              <a:spAutoFit/>
            </a:bodyPr>
            <a:lstStyle/>
            <a:p>
              <a:pPr defTabSz="314960">
                <a:spcBef>
                  <a:spcPts val="1500"/>
                </a:spcBef>
                <a:defRPr sz="6000" b="1"/>
              </a:pPr>
              <a:r>
                <a:rPr lang="es-AR" dirty="0"/>
                <a:t>JUNTOS</a:t>
              </a:r>
              <a:r>
                <a:rPr dirty="0"/>
                <a:t>,  </a:t>
              </a:r>
              <a:r>
                <a:rPr lang="es-AR" dirty="0"/>
                <a:t>NOS MOVEMOS</a:t>
              </a:r>
              <a:endParaRPr dirty="0"/>
            </a:p>
            <a:p>
              <a:pPr defTabSz="314960">
                <a:spcBef>
                  <a:spcPts val="1500"/>
                </a:spcBef>
                <a:defRPr sz="6600"/>
              </a:pPr>
              <a:r>
                <a:rPr lang="es-AR" dirty="0"/>
                <a:t> DE LA</a:t>
              </a:r>
              <a:r>
                <a:rPr dirty="0"/>
                <a:t> </a:t>
              </a:r>
              <a:r>
                <a:rPr b="1" dirty="0"/>
                <a:t>VISION,</a:t>
              </a:r>
            </a:p>
            <a:p>
              <a:pPr defTabSz="314960">
                <a:spcBef>
                  <a:spcPts val="1500"/>
                </a:spcBef>
                <a:defRPr sz="6600"/>
              </a:pPr>
              <a:r>
                <a:rPr lang="es-AR" dirty="0"/>
                <a:t>A LA</a:t>
              </a:r>
              <a:r>
                <a:rPr dirty="0"/>
                <a:t> </a:t>
              </a:r>
              <a:r>
                <a:rPr b="1" dirty="0"/>
                <a:t>AC</a:t>
              </a:r>
              <a:r>
                <a:rPr lang="es-AR" b="1" dirty="0"/>
                <a:t>C</a:t>
              </a:r>
              <a:r>
                <a:rPr b="1" dirty="0"/>
                <a:t>I</a:t>
              </a:r>
              <a:r>
                <a:rPr lang="es-AR" b="1" dirty="0"/>
                <a:t>Ó</a:t>
              </a:r>
              <a:r>
                <a:rPr b="1" dirty="0"/>
                <a:t>N,</a:t>
              </a:r>
            </a:p>
            <a:p>
              <a:pPr defTabSz="314960">
                <a:spcBef>
                  <a:spcPts val="1500"/>
                </a:spcBef>
                <a:defRPr sz="6600"/>
              </a:pPr>
              <a:r>
                <a:rPr lang="es-AR" dirty="0"/>
                <a:t>A LOS</a:t>
              </a:r>
              <a:r>
                <a:rPr dirty="0"/>
                <a:t> </a:t>
              </a:r>
              <a:r>
                <a:rPr b="1" dirty="0"/>
                <a:t>RESULT</a:t>
              </a:r>
              <a:r>
                <a:rPr lang="es-AR" b="1" dirty="0"/>
                <a:t>ADO</a:t>
              </a:r>
              <a:r>
                <a:rPr b="1" dirty="0"/>
                <a:t>S!</a:t>
              </a:r>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3" name="SUMMARY:…"/>
          <p:cNvSpPr txBox="1">
            <a:spLocks noGrp="1"/>
          </p:cNvSpPr>
          <p:nvPr>
            <p:ph type="body" idx="1"/>
          </p:nvPr>
        </p:nvSpPr>
        <p:spPr>
          <a:xfrm>
            <a:off x="2186370" y="1150822"/>
            <a:ext cx="9853230" cy="8597104"/>
          </a:xfrm>
          <a:prstGeom prst="rect">
            <a:avLst/>
          </a:prstGeom>
        </p:spPr>
        <p:txBody>
          <a:bodyPr>
            <a:normAutofit/>
          </a:bodyPr>
          <a:lstStyle/>
          <a:p>
            <a:pPr marL="0" indent="0" algn="ctr" defTabSz="426720">
              <a:lnSpc>
                <a:spcPct val="80000"/>
              </a:lnSpc>
              <a:spcBef>
                <a:spcPts val="0"/>
              </a:spcBef>
              <a:buSzTx/>
              <a:buNone/>
              <a:defRPr sz="5675" b="1">
                <a:latin typeface="+mj-lt"/>
                <a:ea typeface="+mj-ea"/>
                <a:cs typeface="+mj-cs"/>
                <a:sym typeface="Helvetica"/>
              </a:defRPr>
            </a:pPr>
            <a:r>
              <a:rPr lang="es-AR" dirty="0"/>
              <a:t>RESUMEN:</a:t>
            </a:r>
            <a:endParaRPr sz="345" dirty="0"/>
          </a:p>
          <a:p>
            <a:pPr marL="0" indent="0" algn="ctr" defTabSz="426720">
              <a:lnSpc>
                <a:spcPct val="80000"/>
              </a:lnSpc>
              <a:spcBef>
                <a:spcPts val="0"/>
              </a:spcBef>
              <a:buSzTx/>
              <a:buNone/>
              <a:defRPr sz="4645">
                <a:latin typeface="+mj-lt"/>
                <a:ea typeface="+mj-ea"/>
                <a:cs typeface="+mj-cs"/>
                <a:sym typeface="Helvetica"/>
              </a:defRPr>
            </a:pPr>
            <a:endParaRPr sz="345" dirty="0"/>
          </a:p>
          <a:p>
            <a:pPr marL="0" marR="34925" indent="0" algn="ctr" defTabSz="502285">
              <a:lnSpc>
                <a:spcPct val="150000"/>
              </a:lnSpc>
              <a:spcBef>
                <a:spcPts val="1000"/>
              </a:spcBef>
              <a:buSzTx/>
              <a:buNone/>
              <a:defRPr sz="3095" b="1">
                <a:latin typeface="+mj-lt"/>
                <a:ea typeface="+mj-ea"/>
                <a:cs typeface="+mj-cs"/>
                <a:sym typeface="Helvetica"/>
              </a:defRPr>
            </a:pPr>
            <a:r>
              <a:rPr dirty="0"/>
              <a:t>  </a:t>
            </a:r>
            <a:r>
              <a:rPr lang="es-AR" sz="3440" dirty="0"/>
              <a:t>¿Procesos que han de ser aclarados?</a:t>
            </a:r>
            <a:endParaRPr sz="3440" dirty="0"/>
          </a:p>
          <a:p>
            <a:pPr marL="0" marR="34925" indent="0" algn="ctr" defTabSz="502285">
              <a:lnSpc>
                <a:spcPct val="150000"/>
              </a:lnSpc>
              <a:spcBef>
                <a:spcPts val="1000"/>
              </a:spcBef>
              <a:buSzTx/>
              <a:buNone/>
              <a:defRPr sz="3440" b="1">
                <a:latin typeface="+mj-lt"/>
                <a:ea typeface="+mj-ea"/>
                <a:cs typeface="+mj-cs"/>
                <a:sym typeface="Helvetica"/>
              </a:defRPr>
            </a:pPr>
            <a:r>
              <a:rPr lang="es-AR" dirty="0"/>
              <a:t>¿Políticas necesarias?</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a:t>¿Preguntas que han de ser hechas?</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a:t>¿Planes a </a:t>
            </a:r>
            <a:r>
              <a:rPr lang="es-ES" altLang="es-AR" dirty="0"/>
              <a:t>ser </a:t>
            </a:r>
            <a:r>
              <a:rPr lang="es-AR" dirty="0"/>
              <a:t>desarrolla</a:t>
            </a:r>
            <a:r>
              <a:rPr lang="es-ES" altLang="es-AR" dirty="0"/>
              <a:t>dos</a:t>
            </a:r>
            <a:r>
              <a:rPr lang="es-AR" dirty="0"/>
              <a:t>?</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a:t>¿Proyectos a </a:t>
            </a:r>
            <a:r>
              <a:rPr lang="es-ES" altLang="es-AR" dirty="0"/>
              <a:t>ser </a:t>
            </a:r>
            <a:r>
              <a:rPr lang="es-AR" dirty="0"/>
              <a:t>inici</a:t>
            </a:r>
            <a:r>
              <a:rPr lang="es-ES" altLang="es-AR" dirty="0"/>
              <a:t>ados</a:t>
            </a:r>
            <a:r>
              <a:rPr lang="es-AR" dirty="0"/>
              <a:t>?</a:t>
            </a:r>
            <a:endParaRPr dirty="0"/>
          </a:p>
          <a:p>
            <a:pPr marL="0" marR="34925" indent="0" algn="ctr" defTabSz="502285">
              <a:lnSpc>
                <a:spcPct val="150000"/>
              </a:lnSpc>
              <a:spcBef>
                <a:spcPts val="1000"/>
              </a:spcBef>
              <a:buSzTx/>
              <a:buNone/>
              <a:defRPr sz="3440" b="1">
                <a:latin typeface="+mj-lt"/>
                <a:ea typeface="+mj-ea"/>
                <a:cs typeface="+mj-cs"/>
                <a:sym typeface="Helvetica"/>
              </a:defRPr>
            </a:pPr>
            <a:r>
              <a:rPr lang="es-AR" dirty="0"/>
              <a:t>¿Próximos pasos?</a:t>
            </a:r>
            <a:endParaRPr b="0" dirty="0">
              <a:latin typeface="Futura Bold"/>
              <a:ea typeface="Futura Bold"/>
              <a:cs typeface="Futura Bold"/>
              <a:sym typeface="Futura Bold"/>
            </a:endParaRPr>
          </a:p>
          <a:p>
            <a:pPr marL="0" indent="0" algn="ctr" defTabSz="426720">
              <a:lnSpc>
                <a:spcPct val="80000"/>
              </a:lnSpc>
              <a:spcBef>
                <a:spcPts val="0"/>
              </a:spcBef>
              <a:buSzTx/>
              <a:buNone/>
              <a:defRPr sz="4645">
                <a:latin typeface="+mj-lt"/>
                <a:ea typeface="+mj-ea"/>
                <a:cs typeface="+mj-cs"/>
                <a:sym typeface="Helvetica"/>
              </a:defRPr>
            </a:pPr>
            <a:endParaRPr b="0" dirty="0">
              <a:latin typeface="Futura Bold"/>
              <a:ea typeface="Futura Bold"/>
              <a:cs typeface="Futura Bold"/>
              <a:sym typeface="Futura Bold"/>
            </a:endParaRPr>
          </a:p>
          <a:p>
            <a:pPr marL="0" indent="0" algn="ctr" defTabSz="426720">
              <a:lnSpc>
                <a:spcPct val="80000"/>
              </a:lnSpc>
              <a:spcBef>
                <a:spcPts val="0"/>
              </a:spcBef>
              <a:buSzTx/>
              <a:buNone/>
              <a:defRPr sz="4645">
                <a:latin typeface="+mj-lt"/>
                <a:ea typeface="+mj-ea"/>
                <a:cs typeface="+mj-cs"/>
                <a:sym typeface="Helvetica"/>
              </a:defRPr>
            </a:pPr>
            <a:endParaRPr b="0" dirty="0">
              <a:latin typeface="Futura Bold"/>
              <a:ea typeface="Futura Bold"/>
              <a:cs typeface="Futura Bold"/>
              <a:sym typeface="Futura Bo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t> Five "Non-negotiables” for</a:t>
            </a:r>
            <a:endParaRPr sz="1800">
              <a:latin typeface="+mn-lt"/>
              <a:ea typeface="+mn-ea"/>
              <a:cs typeface="+mn-cs"/>
              <a:sym typeface="Helvetica Neue"/>
            </a:endParaRPr>
          </a:p>
          <a:p>
            <a:pPr defTabSz="402590">
              <a:defRPr sz="6000" b="1"/>
            </a:pPr>
            <a:r>
              <a:t>Local Church Board Health</a:t>
            </a:r>
          </a:p>
        </p:txBody>
      </p:sp>
      <p:pic>
        <p:nvPicPr>
          <p:cNvPr id="296" name="5NON.jpg" descr="5NON.jpg"/>
          <p:cNvPicPr>
            <a:picLocks noChangeAspect="1"/>
          </p:cNvPicPr>
          <p:nvPr/>
        </p:nvPicPr>
        <p:blipFill>
          <a:blip r:embed="rId2"/>
          <a:stretch>
            <a:fillRect/>
          </a:stretch>
        </p:blipFill>
        <p:spPr>
          <a:xfrm>
            <a:off x="0" y="0"/>
            <a:ext cx="13004800" cy="9753600"/>
          </a:xfrm>
          <a:prstGeom prst="rect">
            <a:avLst/>
          </a:prstGeom>
          <a:ln w="12700">
            <a:miter lim="400000"/>
            <a:headEnd/>
            <a:tailEnd/>
          </a:ln>
        </p:spPr>
      </p:pic>
      <p:sp>
        <p:nvSpPr>
          <p:cNvPr id="297" name="Circle"/>
          <p:cNvSpPr/>
          <p:nvPr/>
        </p:nvSpPr>
        <p:spPr>
          <a:xfrm>
            <a:off x="2986972" y="1469800"/>
            <a:ext cx="6855929" cy="6855930"/>
          </a:xfrm>
          <a:prstGeom prst="ellipse">
            <a:avLst/>
          </a:prstGeom>
          <a:solidFill>
            <a:srgbClr val="FFFFFF"/>
          </a:solidFill>
          <a:ln w="12700">
            <a:miter lim="400000"/>
          </a:ln>
          <a:effectLst>
            <a:outerShdw blurRad="38100" dist="25400" dir="5400000" rotWithShape="0">
              <a:srgbClr val="000000">
                <a:alpha val="50000"/>
              </a:srgbClr>
            </a:outerShdw>
          </a:effectLst>
        </p:spPr>
        <p:txBody>
          <a:bodyPr lIns="50800" tIns="50800" rIns="50800" bIns="50800" anchor="ctr"/>
          <a:lstStyle/>
          <a:p>
            <a:pPr>
              <a:defRPr>
                <a:latin typeface="+mn-lt"/>
                <a:ea typeface="+mn-ea"/>
                <a:cs typeface="+mn-cs"/>
                <a:sym typeface="Helvetica Neue"/>
              </a:defRPr>
            </a:pPr>
            <a:endParaRPr/>
          </a:p>
        </p:txBody>
      </p:sp>
      <p:sp>
        <p:nvSpPr>
          <p:cNvPr id="3" name="BoardServe LLC…"/>
          <p:cNvSpPr txBox="1">
            <a:spLocks noGrp="1"/>
          </p:cNvSpPr>
          <p:nvPr>
            <p:ph type="body" sz="quarter" idx="1"/>
          </p:nvPr>
        </p:nvSpPr>
        <p:spPr>
          <a:xfrm>
            <a:off x="3220085" y="3161030"/>
            <a:ext cx="6389370" cy="3764915"/>
          </a:xfrm>
          <a:prstGeom prst="rect">
            <a:avLst/>
          </a:prstGeom>
        </p:spPr>
        <p:txBody>
          <a:bodyPr>
            <a:normAutofit lnSpcReduction="20000"/>
          </a:bodyPr>
          <a:lstStyle/>
          <a:p>
            <a:pPr marL="0" indent="0" algn="ctr" defTabSz="274320">
              <a:spcBef>
                <a:spcPts val="700"/>
              </a:spcBef>
              <a:buSzTx/>
              <a:buNone/>
              <a:defRPr sz="3245" b="1">
                <a:latin typeface="+mj-lt"/>
                <a:ea typeface="+mj-ea"/>
                <a:cs typeface="+mj-cs"/>
                <a:sym typeface="Helvetica"/>
              </a:defRPr>
            </a:pPr>
            <a:r>
              <a:rPr dirty="0" err="1"/>
              <a:t>BoardServe</a:t>
            </a:r>
            <a:r>
              <a:rPr dirty="0"/>
              <a:t> LLC</a:t>
            </a:r>
            <a:br>
              <a:rPr dirty="0"/>
            </a:br>
            <a:r>
              <a:rPr lang="es-ES" sz="2400" b="0" dirty="0"/>
              <a:t>Dr. </a:t>
            </a:r>
            <a:r>
              <a:rPr sz="2400" b="0" dirty="0"/>
              <a:t>E</a:t>
            </a:r>
            <a:r>
              <a:rPr lang="es-ES" sz="2400" b="0" dirty="0"/>
              <a:t>. LeBron Fairbanks</a:t>
            </a:r>
            <a:r>
              <a:rPr lang="es-ES" dirty="0"/>
              <a:t> </a:t>
            </a:r>
            <a:endParaRPr dirty="0"/>
          </a:p>
          <a:p>
            <a:pPr marL="0" indent="0" algn="ctr" defTabSz="274320">
              <a:spcBef>
                <a:spcPts val="700"/>
              </a:spcBef>
              <a:buSzTx/>
              <a:buNone/>
              <a:defRPr sz="2255" u="sng"/>
            </a:pPr>
            <a:r>
              <a:rPr dirty="0">
                <a:solidFill>
                  <a:srgbClr val="0000FF"/>
                </a:solidFill>
                <a:uFill>
                  <a:solidFill>
                    <a:srgbClr val="0000FF"/>
                  </a:solidFill>
                </a:uFill>
              </a:rPr>
              <a:t>www.boardserve.org</a:t>
            </a:r>
            <a:r>
              <a:rPr u="none" dirty="0"/>
              <a:t> </a:t>
            </a:r>
          </a:p>
          <a:p>
            <a:pPr marL="0" indent="0" algn="ctr" defTabSz="274320">
              <a:spcBef>
                <a:spcPts val="700"/>
              </a:spcBef>
              <a:buSzTx/>
              <a:buNone/>
              <a:defRPr sz="2255" u="sng"/>
            </a:pPr>
            <a:r>
              <a:rPr dirty="0">
                <a:solidFill>
                  <a:srgbClr val="0000FF"/>
                </a:solidFill>
                <a:uFill>
                  <a:solidFill>
                    <a:srgbClr val="0000FF"/>
                  </a:solidFill>
                </a:uFill>
              </a:rPr>
              <a:t>lfairbanks@boardserve.org </a:t>
            </a:r>
          </a:p>
          <a:p>
            <a:pPr marL="0" indent="0" algn="ctr" defTabSz="274320">
              <a:spcBef>
                <a:spcPts val="700"/>
              </a:spcBef>
              <a:buSzTx/>
              <a:buNone/>
              <a:defRPr sz="2255"/>
            </a:pPr>
            <a:endParaRPr dirty="0">
              <a:solidFill>
                <a:srgbClr val="0000FF"/>
              </a:solidFill>
              <a:uFill>
                <a:solidFill>
                  <a:srgbClr val="0000FF"/>
                </a:solidFill>
              </a:uFill>
            </a:endParaRPr>
          </a:p>
          <a:p>
            <a:pPr marL="0" indent="0" algn="ctr" defTabSz="274320">
              <a:spcBef>
                <a:spcPts val="400"/>
              </a:spcBef>
              <a:buSzTx/>
              <a:buNone/>
              <a:defRPr sz="2255"/>
            </a:pPr>
            <a:r>
              <a:rPr lang="es-AR" dirty="0"/>
              <a:t>Presentación preparada en conjunto con</a:t>
            </a:r>
            <a:endParaRPr dirty="0"/>
          </a:p>
          <a:p>
            <a:pPr marL="0" indent="0" algn="ctr" defTabSz="274320">
              <a:spcBef>
                <a:spcPts val="400"/>
              </a:spcBef>
              <a:buSzTx/>
              <a:buNone/>
              <a:defRPr sz="2255" b="1">
                <a:latin typeface="+mj-lt"/>
                <a:ea typeface="+mj-ea"/>
                <a:cs typeface="+mj-cs"/>
                <a:sym typeface="Helvetica"/>
              </a:defRPr>
            </a:pPr>
            <a:r>
              <a:rPr dirty="0"/>
              <a:t>World Mission Communication-Asia Pacific</a:t>
            </a:r>
          </a:p>
          <a:p>
            <a:pPr marL="0" indent="0" algn="ctr" defTabSz="274320">
              <a:spcBef>
                <a:spcPts val="400"/>
              </a:spcBef>
              <a:buSzTx/>
              <a:buNone/>
              <a:defRPr sz="2255"/>
            </a:pPr>
            <a:r>
              <a:rPr dirty="0"/>
              <a:t>Manila, </a:t>
            </a:r>
            <a:r>
              <a:rPr lang="es-AR" dirty="0"/>
              <a:t>Filipinas</a:t>
            </a:r>
            <a:endParaRPr dirty="0"/>
          </a:p>
          <a:p>
            <a:pPr marL="0" indent="0" algn="ctr" defTabSz="274320">
              <a:spcBef>
                <a:spcPts val="400"/>
              </a:spcBef>
              <a:buSzTx/>
              <a:buNone/>
              <a:defRPr sz="2255" u="sng"/>
            </a:pPr>
            <a:r>
              <a:rPr dirty="0">
                <a:solidFill>
                  <a:srgbClr val="0000FF"/>
                </a:solidFill>
                <a:uFill>
                  <a:solidFill>
                    <a:srgbClr val="0000FF"/>
                  </a:solidFill>
                </a:uFill>
              </a:rPr>
              <a:t>wmc-ap.org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wo Initial Questions…"/>
          <p:cNvSpPr txBox="1">
            <a:spLocks noGrp="1"/>
          </p:cNvSpPr>
          <p:nvPr>
            <p:ph type="title"/>
          </p:nvPr>
        </p:nvSpPr>
        <p:spPr>
          <a:xfrm>
            <a:off x="1081857" y="1443963"/>
            <a:ext cx="11099801" cy="1017941"/>
          </a:xfrm>
          <a:prstGeom prst="rect">
            <a:avLst/>
          </a:prstGeom>
        </p:spPr>
        <p:txBody>
          <a:bodyPr/>
          <a:lstStyle/>
          <a:p>
            <a:pPr>
              <a:defRPr sz="6000" b="1">
                <a:latin typeface="+mj-lt"/>
                <a:ea typeface="+mj-ea"/>
                <a:cs typeface="+mj-cs"/>
                <a:sym typeface="Helvetica"/>
              </a:defRPr>
            </a:pPr>
            <a:r>
              <a:rPr lang="es-ES"/>
              <a:t>Dos preguntas iniciales</a:t>
            </a:r>
            <a:r>
              <a:t>…</a:t>
            </a:r>
          </a:p>
        </p:txBody>
      </p:sp>
      <p:sp>
        <p:nvSpPr>
          <p:cNvPr id="116" name="What one “big” (very big) board-related question  would you like to hear addressed during this Forum?…"/>
          <p:cNvSpPr txBox="1">
            <a:spLocks noGrp="1"/>
          </p:cNvSpPr>
          <p:nvPr>
            <p:ph type="body" idx="1"/>
          </p:nvPr>
        </p:nvSpPr>
        <p:spPr>
          <a:xfrm>
            <a:off x="964298" y="2810260"/>
            <a:ext cx="10958646" cy="4903257"/>
          </a:xfrm>
          <a:prstGeom prst="rect">
            <a:avLst/>
          </a:prstGeom>
        </p:spPr>
        <p:txBody>
          <a:bodyPr>
            <a:normAutofit/>
          </a:bodyPr>
          <a:lstStyle/>
          <a:p>
            <a:pPr marL="0" indent="0" algn="ctr">
              <a:buSzTx/>
              <a:buNone/>
              <a:defRPr sz="4000" b="1">
                <a:latin typeface="+mj-lt"/>
                <a:ea typeface="+mj-ea"/>
                <a:cs typeface="+mj-cs"/>
                <a:sym typeface="Helvetica"/>
              </a:defRPr>
            </a:pPr>
            <a:r>
              <a:rPr lang="es-ES"/>
              <a:t>¿Qué pregunta “grande” (muy importante), con relación a las juntas, le gustaría que se trate en esta conferencia?</a:t>
            </a:r>
          </a:p>
          <a:p>
            <a:pPr marL="0" indent="0" algn="ctr">
              <a:buSzTx/>
              <a:buNone/>
              <a:defRPr sz="4000" b="1">
                <a:latin typeface="+mj-lt"/>
                <a:ea typeface="+mj-ea"/>
                <a:cs typeface="+mj-cs"/>
                <a:sym typeface="Helvetica"/>
              </a:defRPr>
            </a:pPr>
            <a:r>
              <a:rPr lang="es-ES"/>
              <a:t>¿Cuál es el problema más crítico que enfrenta la Junta?</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ive &quot;Non-negotiables” for…"/>
          <p:cNvSpPr txBox="1"/>
          <p:nvPr/>
        </p:nvSpPr>
        <p:spPr>
          <a:xfrm>
            <a:off x="319761" y="4788882"/>
            <a:ext cx="12365278" cy="1828801"/>
          </a:xfrm>
          <a:prstGeom prst="rect">
            <a:avLst/>
          </a:prstGeom>
          <a:ln w="12700">
            <a:miter lim="400000"/>
          </a:ln>
        </p:spPr>
        <p:txBody>
          <a:bodyPr lIns="0" tIns="0" rIns="0" bIns="0" anchor="ctr">
            <a:normAutofit/>
          </a:bodyPr>
          <a:lstStyle/>
          <a:p>
            <a:pPr defTabSz="402590">
              <a:defRPr sz="6000" b="1"/>
            </a:pPr>
            <a:r>
              <a:rPr sz="3600"/>
              <a:t> Five "Non-negotiables” for</a:t>
            </a:r>
            <a:endParaRPr sz="1800">
              <a:latin typeface="+mn-lt"/>
              <a:ea typeface="+mn-ea"/>
              <a:cs typeface="+mn-cs"/>
              <a:sym typeface="Helvetica Neue"/>
            </a:endParaRPr>
          </a:p>
          <a:p>
            <a:pPr defTabSz="402590">
              <a:defRPr sz="6000" b="1"/>
            </a:pPr>
            <a:r>
              <a:rPr sz="3600"/>
              <a:t>Local Church Board Health</a:t>
            </a:r>
          </a:p>
        </p:txBody>
      </p:sp>
      <p:pic>
        <p:nvPicPr>
          <p:cNvPr id="102" name="5NON.jpg" descr="D:\Pictures\Saved Pictures\5-no_negociables-cara.png5-no_negociables-cara"/>
          <p:cNvPicPr>
            <a:picLocks noChangeAspect="1"/>
          </p:cNvPicPr>
          <p:nvPr/>
        </p:nvPicPr>
        <p:blipFill>
          <a:blip r:embed="rId2"/>
          <a:srcRect/>
          <a:stretch>
            <a:fillRect/>
          </a:stretch>
        </p:blipFill>
        <p:spPr>
          <a:xfrm>
            <a:off x="2223" y="0"/>
            <a:ext cx="13000355" cy="9753600"/>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3053715" y="3935730"/>
            <a:ext cx="7040880" cy="1967865"/>
          </a:xfrm>
          <a:prstGeom prst="rect">
            <a:avLst/>
          </a:prstGeom>
        </p:spPr>
        <p:txBody>
          <a:bodyPr/>
          <a:lstStyle/>
          <a:p>
            <a:pPr marL="0" indent="0" algn="ctr" defTabSz="560705">
              <a:lnSpc>
                <a:spcPct val="75000"/>
              </a:lnSpc>
              <a:spcBef>
                <a:spcPts val="0"/>
              </a:spcBef>
              <a:buSzTx/>
              <a:buNone/>
              <a:defRPr sz="6700">
                <a:latin typeface="+mj-lt"/>
                <a:ea typeface="+mj-ea"/>
                <a:cs typeface="+mj-cs"/>
                <a:sym typeface="Helvetica"/>
              </a:defRPr>
            </a:pPr>
            <a:r>
              <a:rPr lang="es-ES" sz="8000" b="1"/>
              <a:t>5</a:t>
            </a:r>
            <a:endParaRPr lang="es-ES" sz="4800" b="1"/>
          </a:p>
          <a:p>
            <a:pPr marL="0" indent="0" algn="ctr" defTabSz="560705">
              <a:lnSpc>
                <a:spcPct val="75000"/>
              </a:lnSpc>
              <a:spcBef>
                <a:spcPts val="0"/>
              </a:spcBef>
              <a:buSzTx/>
              <a:buNone/>
              <a:defRPr sz="6700">
                <a:latin typeface="+mj-lt"/>
                <a:ea typeface="+mj-ea"/>
                <a:cs typeface="+mj-cs"/>
                <a:sym typeface="Helvetica"/>
              </a:defRPr>
            </a:pPr>
            <a:r>
              <a:rPr lang="es-ES" sz="4800" b="1">
                <a:ln w="12700">
                  <a:solidFill>
                    <a:schemeClr val="tx1"/>
                  </a:solidFill>
                </a:ln>
              </a:rPr>
              <a:t>NO NEGOCIABLES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 name="Rectangle"/>
          <p:cNvSpPr/>
          <p:nvPr/>
        </p:nvSpPr>
        <p:spPr>
          <a:xfrm>
            <a:off x="1642741" y="1627702"/>
            <a:ext cx="10130598" cy="6644207"/>
          </a:xfrm>
          <a:prstGeom prst="rect">
            <a:avLst/>
          </a:prstGeom>
          <a:solidFill>
            <a:srgbClr val="FFFFFF">
              <a:alpha val="28145"/>
            </a:srgbClr>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endParaRPr sz="3600"/>
          </a:p>
        </p:txBody>
      </p:sp>
      <p:sp>
        <p:nvSpPr>
          <p:cNvPr id="119" name="1. Know the Basics:…"/>
          <p:cNvSpPr txBox="1">
            <a:spLocks noGrp="1"/>
          </p:cNvSpPr>
          <p:nvPr>
            <p:ph type="body" idx="1"/>
          </p:nvPr>
        </p:nvSpPr>
        <p:spPr>
          <a:xfrm>
            <a:off x="572636" y="2598607"/>
            <a:ext cx="11924377" cy="6126132"/>
          </a:xfrm>
          <a:prstGeom prst="rect">
            <a:avLst/>
          </a:prstGeom>
        </p:spPr>
        <p:txBody>
          <a:bodyPr/>
          <a:lstStyle/>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1. </a:t>
            </a:r>
            <a:r>
              <a:rPr lang="es-ES" sz="3400" dirty="0">
                <a:latin typeface="+mj-lt"/>
                <a:ea typeface="+mj-ea"/>
                <a:cs typeface="+mj-cs"/>
              </a:rPr>
              <a:t>Conozca lo fundamental</a:t>
            </a:r>
            <a:r>
              <a:rPr sz="3400" dirty="0">
                <a:latin typeface="+mj-lt"/>
                <a:ea typeface="+mj-ea"/>
                <a:cs typeface="+mj-cs"/>
              </a:rPr>
              <a:t>:  </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2. </a:t>
            </a:r>
            <a:r>
              <a:rPr lang="es-ES" sz="3400" dirty="0">
                <a:latin typeface="+mj-lt"/>
                <a:ea typeface="+mj-ea"/>
                <a:cs typeface="+mj-cs"/>
              </a:rPr>
              <a:t>Haga las preguntas “correctas”</a:t>
            </a:r>
            <a:r>
              <a:rPr sz="3400" dirty="0">
                <a:latin typeface="+mj-lt"/>
                <a:ea typeface="+mj-ea"/>
                <a:cs typeface="+mj-cs"/>
              </a:rPr>
              <a:t>:</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3. Com</a:t>
            </a:r>
            <a:r>
              <a:rPr lang="es-ES" sz="3400" dirty="0">
                <a:latin typeface="+mj-lt"/>
                <a:ea typeface="+mj-ea"/>
                <a:cs typeface="+mj-cs"/>
              </a:rPr>
              <a:t>u</a:t>
            </a:r>
            <a:r>
              <a:rPr sz="3400" dirty="0">
                <a:latin typeface="+mj-lt"/>
                <a:ea typeface="+mj-ea"/>
                <a:cs typeface="+mj-cs"/>
              </a:rPr>
              <a:t>n</a:t>
            </a:r>
            <a:r>
              <a:rPr lang="es-ES" sz="3400" dirty="0">
                <a:latin typeface="+mj-lt"/>
                <a:ea typeface="+mj-ea"/>
                <a:cs typeface="+mj-cs"/>
              </a:rPr>
              <a:t>ique civilizadamente en situaciones de conflicto</a:t>
            </a:r>
            <a:r>
              <a:rPr sz="3400" dirty="0">
                <a:latin typeface="+mj-lt"/>
                <a:ea typeface="+mj-ea"/>
                <a:cs typeface="+mj-cs"/>
              </a:rPr>
              <a:t>:</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4. Abra</a:t>
            </a:r>
            <a:r>
              <a:rPr lang="es-ES" sz="3400" dirty="0">
                <a:latin typeface="+mj-lt"/>
                <a:ea typeface="+mj-ea"/>
                <a:cs typeface="+mj-cs"/>
              </a:rPr>
              <a:t>ce</a:t>
            </a:r>
            <a:r>
              <a:rPr sz="3400" dirty="0">
                <a:latin typeface="+mj-lt"/>
                <a:ea typeface="+mj-ea"/>
                <a:cs typeface="+mj-cs"/>
              </a:rPr>
              <a:t> la evaluación y el desarrollo en la planificación: </a:t>
            </a:r>
          </a:p>
          <a:p>
            <a:pPr marL="0" indent="0" defTabSz="502285">
              <a:lnSpc>
                <a:spcPct val="90000"/>
              </a:lnSpc>
              <a:spcBef>
                <a:spcPts val="3600"/>
              </a:spcBef>
              <a:buSzTx/>
              <a:buNone/>
              <a:defRPr sz="3500" b="1">
                <a:latin typeface="+mn-lt"/>
                <a:ea typeface="+mn-ea"/>
                <a:cs typeface="+mn-cs"/>
                <a:sym typeface="Helvetica Neue"/>
              </a:defRPr>
            </a:pPr>
            <a:r>
              <a:rPr sz="3400" dirty="0">
                <a:latin typeface="+mj-lt"/>
                <a:ea typeface="+mj-ea"/>
                <a:cs typeface="+mj-cs"/>
              </a:rPr>
              <a:t>5. </a:t>
            </a:r>
            <a:r>
              <a:rPr lang="es-ES" sz="3400" dirty="0">
                <a:latin typeface="+mj-lt"/>
                <a:ea typeface="+mj-ea"/>
                <a:cs typeface="+mj-cs"/>
              </a:rPr>
              <a:t>Invierta en líderes emergentes</a:t>
            </a:r>
            <a:r>
              <a:rPr sz="3400" dirty="0">
                <a:latin typeface="+mj-lt"/>
                <a:ea typeface="+mj-ea"/>
                <a:cs typeface="+mj-cs"/>
              </a:rPr>
              <a:t> </a:t>
            </a:r>
            <a:r>
              <a:rPr lang="es-ES" sz="3400" dirty="0">
                <a:latin typeface="+mj-lt"/>
                <a:ea typeface="+mj-ea"/>
                <a:cs typeface="+mj-cs"/>
              </a:rPr>
              <a:t>para la Junta de la iglesia</a:t>
            </a:r>
            <a:r>
              <a:rPr sz="3400" dirty="0">
                <a:latin typeface="+mj-lt"/>
                <a:ea typeface="+mj-ea"/>
                <a:cs typeface="+mj-cs"/>
              </a:rPr>
              <a:t>:</a:t>
            </a:r>
            <a:r>
              <a:rPr sz="3400" dirty="0"/>
              <a:t> </a:t>
            </a:r>
          </a:p>
        </p:txBody>
      </p:sp>
      <p:pic>
        <p:nvPicPr>
          <p:cNvPr id="120" name="5NON-SIDE-BG.jpg" descr="D:\Pictures\Saved Pictures\5-no_negociables-bottom.png5-no_negociables-bottom"/>
          <p:cNvPicPr>
            <a:picLocks noChangeAspect="1"/>
          </p:cNvPicPr>
          <p:nvPr/>
        </p:nvPicPr>
        <p:blipFill>
          <a:blip r:embed="rId2"/>
          <a:srcRect/>
          <a:stretch>
            <a:fillRect/>
          </a:stretch>
        </p:blipFill>
        <p:spPr>
          <a:xfrm>
            <a:off x="-239103" y="-7013199"/>
            <a:ext cx="13267423" cy="9949180"/>
          </a:xfrm>
          <a:prstGeom prst="rect">
            <a:avLst/>
          </a:prstGeom>
          <a:ln w="12700">
            <a:miter lim="400000"/>
            <a:headEnd/>
            <a:tailEnd/>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p:cNvGrpSpPr/>
          <p:nvPr/>
        </p:nvGrpSpPr>
        <p:grpSpPr>
          <a:xfrm>
            <a:off x="135572" y="1076007"/>
            <a:ext cx="12633325" cy="7468235"/>
            <a:chOff x="12073" y="94399"/>
            <a:chExt cx="11432587" cy="6758364"/>
          </a:xfrm>
        </p:grpSpPr>
        <p:pic>
          <p:nvPicPr>
            <p:cNvPr id="122" name="image6.png" descr="image6.png"/>
            <p:cNvPicPr>
              <a:picLocks noChangeAspect="1"/>
            </p:cNvPicPr>
            <p:nvPr/>
          </p:nvPicPr>
          <p:blipFill>
            <a:blip r:embed="rId2"/>
            <a:srcRect l="4245" t="8375" r="4226" b="97"/>
            <a:stretch>
              <a:fillRect/>
            </a:stretch>
          </p:blipFill>
          <p:spPr>
            <a:xfrm rot="11765">
              <a:off x="128682" y="101200"/>
              <a:ext cx="11199850" cy="6604775"/>
            </a:xfrm>
            <a:prstGeom prst="rect">
              <a:avLst/>
            </a:prstGeom>
            <a:ln w="12700" cap="flat">
              <a:noFill/>
              <a:miter lim="400000"/>
              <a:headEnd/>
              <a:tailEnd/>
            </a:ln>
            <a:effectLst/>
          </p:spPr>
        </p:pic>
        <p:pic>
          <p:nvPicPr>
            <p:cNvPr id="123" name="image7.png" descr="D:\Pictures\Saved Pictures\Etapas-Vida-iglesia.pngEtapas-Vida-iglesia"/>
            <p:cNvPicPr>
              <a:picLocks noChangeAspect="1"/>
            </p:cNvPicPr>
            <p:nvPr/>
          </p:nvPicPr>
          <p:blipFill>
            <a:blip r:embed="rId3"/>
            <a:srcRect/>
            <a:stretch>
              <a:fillRect/>
            </a:stretch>
          </p:blipFill>
          <p:spPr>
            <a:xfrm rot="11765">
              <a:off x="12073" y="94399"/>
              <a:ext cx="11432587" cy="6758364"/>
            </a:xfrm>
            <a:prstGeom prst="rect">
              <a:avLst/>
            </a:prstGeom>
            <a:ln w="12700" cap="flat">
              <a:noFill/>
              <a:miter lim="400000"/>
              <a:headEnd/>
              <a:tailEnd/>
            </a:ln>
            <a:effectLst/>
          </p:spPr>
        </p:pic>
      </p:grpSp>
      <p:sp>
        <p:nvSpPr>
          <p:cNvPr id="125" name="Lifespan and Stages of a faith community"/>
          <p:cNvSpPr txBox="1"/>
          <p:nvPr/>
        </p:nvSpPr>
        <p:spPr>
          <a:xfrm>
            <a:off x="438753" y="424061"/>
            <a:ext cx="12127294" cy="701675"/>
          </a:xfrm>
          <a:prstGeom prst="rect">
            <a:avLst/>
          </a:prstGeom>
          <a:ln w="12700">
            <a:miter lim="400000"/>
          </a:ln>
        </p:spPr>
        <p:txBody>
          <a:bodyPr lIns="50800" tIns="50800" rIns="50800" bIns="50800" anchor="ctr">
            <a:spAutoFit/>
          </a:bodyPr>
          <a:lstStyle>
            <a:lvl1pPr>
              <a:defRPr sz="4000" b="1"/>
            </a:lvl1pPr>
          </a:lstStyle>
          <a:p>
            <a:r>
              <a:rPr lang="es-ES" sz="3900"/>
              <a:t>Periodos</a:t>
            </a:r>
            <a:r>
              <a:rPr sz="3900"/>
              <a:t> </a:t>
            </a:r>
            <a:r>
              <a:rPr lang="es-ES" sz="3900"/>
              <a:t>y etapas de vida</a:t>
            </a:r>
            <a:r>
              <a:rPr sz="3900"/>
              <a:t> </a:t>
            </a:r>
            <a:r>
              <a:rPr lang="es-ES" sz="3900"/>
              <a:t>de una comunidad de fe</a:t>
            </a:r>
          </a:p>
        </p:txBody>
      </p:sp>
      <p:sp>
        <p:nvSpPr>
          <p:cNvPr id="126" name="New Life"/>
          <p:cNvSpPr/>
          <p:nvPr/>
        </p:nvSpPr>
        <p:spPr>
          <a:xfrm>
            <a:off x="8310245" y="1864360"/>
            <a:ext cx="1192530" cy="307340"/>
          </a:xfrm>
          <a:prstGeom prst="rect">
            <a:avLst/>
          </a:prstGeom>
          <a:solidFill>
            <a:srgbClr val="FFFFFF"/>
          </a:solidFill>
          <a:ln w="12700">
            <a:miter lim="400000"/>
          </a:ln>
        </p:spPr>
        <p:txBody>
          <a:bodyPr wrap="none" lIns="0" tIns="0" rIns="0" bIns="0" anchor="ctr">
            <a:spAutoFit/>
          </a:bodyPr>
          <a:lstStyle>
            <a:lvl1pPr>
              <a:defRPr sz="2000" b="1" i="1">
                <a:latin typeface="Times"/>
                <a:ea typeface="Times"/>
                <a:cs typeface="Times"/>
                <a:sym typeface="Times"/>
              </a:defRPr>
            </a:lvl1pPr>
          </a:lstStyle>
          <a:p>
            <a:r>
              <a:rPr lang="es-ES"/>
              <a:t>Vida nueva</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8.png" descr="image8.png"/>
          <p:cNvPicPr>
            <a:picLocks noChangeAspect="1"/>
          </p:cNvPicPr>
          <p:nvPr/>
        </p:nvPicPr>
        <p:blipFill>
          <a:blip r:embed="rId2"/>
          <a:stretch>
            <a:fillRect/>
          </a:stretch>
        </p:blipFill>
        <p:spPr>
          <a:xfrm>
            <a:off x="-3" y="3766401"/>
            <a:ext cx="13004805" cy="6034233"/>
          </a:xfrm>
          <a:prstGeom prst="rect">
            <a:avLst/>
          </a:prstGeom>
          <a:ln w="12700">
            <a:miter lim="400000"/>
            <a:headEnd/>
            <a:tailEnd/>
          </a:ln>
        </p:spPr>
      </p:pic>
      <p:sp>
        <p:nvSpPr>
          <p:cNvPr id="129" name="Organizations evolve and change. So must their governing boards."/>
          <p:cNvSpPr txBox="1">
            <a:spLocks noGrp="1"/>
          </p:cNvSpPr>
          <p:nvPr>
            <p:ph type="body" sz="half" idx="1"/>
          </p:nvPr>
        </p:nvSpPr>
        <p:spPr>
          <a:xfrm>
            <a:off x="952500" y="494030"/>
            <a:ext cx="11099800" cy="4259382"/>
          </a:xfrm>
          <a:prstGeom prst="rect">
            <a:avLst/>
          </a:prstGeom>
        </p:spPr>
        <p:txBody>
          <a:bodyPr/>
          <a:lstStyle/>
          <a:p>
            <a:pPr marL="0" indent="0" algn="ctr" defTabSz="560705">
              <a:spcBef>
                <a:spcPts val="0"/>
              </a:spcBef>
              <a:buSzTx/>
              <a:buNone/>
              <a:defRPr sz="6700">
                <a:latin typeface="+mj-lt"/>
                <a:ea typeface="+mj-ea"/>
                <a:cs typeface="+mj-cs"/>
                <a:sym typeface="Helvetica"/>
              </a:defRPr>
            </a:pPr>
            <a:r>
              <a:rPr lang="es-ES" dirty="0"/>
              <a:t>Las organizaciones</a:t>
            </a:r>
            <a:r>
              <a:rPr dirty="0"/>
              <a:t> </a:t>
            </a:r>
            <a:r>
              <a:rPr b="1" dirty="0"/>
              <a:t>evol</a:t>
            </a:r>
            <a:r>
              <a:rPr lang="es-ES" b="1" dirty="0"/>
              <a:t>ucionan</a:t>
            </a:r>
            <a:r>
              <a:rPr dirty="0"/>
              <a:t> </a:t>
            </a:r>
            <a:r>
              <a:rPr lang="es-ES" dirty="0"/>
              <a:t>y</a:t>
            </a:r>
            <a:r>
              <a:rPr dirty="0"/>
              <a:t> </a:t>
            </a:r>
            <a:r>
              <a:rPr b="1" dirty="0"/>
              <a:t>c</a:t>
            </a:r>
            <a:r>
              <a:rPr lang="es-ES" b="1" dirty="0"/>
              <a:t>ambian</a:t>
            </a:r>
            <a:r>
              <a:rPr lang="es-ES" dirty="0"/>
              <a:t>;</a:t>
            </a:r>
            <a:r>
              <a:rPr dirty="0"/>
              <a:t> </a:t>
            </a:r>
            <a:r>
              <a:rPr lang="es-ES" dirty="0"/>
              <a:t>así deben funcionar sus juntas administrativas</a:t>
            </a:r>
            <a:r>
              <a:rPr dirty="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1"/>
          <p:cNvSpPr txBox="1"/>
          <p:nvPr/>
        </p:nvSpPr>
        <p:spPr>
          <a:xfrm>
            <a:off x="6038832" y="1640300"/>
            <a:ext cx="912845" cy="2641601"/>
          </a:xfrm>
          <a:prstGeom prst="rect">
            <a:avLst/>
          </a:prstGeom>
          <a:ln w="12700">
            <a:miter lim="400000"/>
          </a:ln>
        </p:spPr>
        <p:txBody>
          <a:bodyPr wrap="none" lIns="50800" tIns="50800" rIns="50800" bIns="50800" anchor="ctr">
            <a:spAutoFit/>
          </a:bodyPr>
          <a:lstStyle>
            <a:lvl1pPr>
              <a:defRPr sz="16700" b="1" spc="-3000">
                <a:solidFill>
                  <a:srgbClr val="FFFFFF"/>
                </a:solidFill>
              </a:defRPr>
            </a:lvl1pPr>
          </a:lstStyle>
          <a:p>
            <a:r>
              <a:t>1</a:t>
            </a:r>
          </a:p>
        </p:txBody>
      </p:sp>
      <p:sp>
        <p:nvSpPr>
          <p:cNvPr id="132" name="KNOW THE BASICS:…"/>
          <p:cNvSpPr txBox="1">
            <a:spLocks noGrp="1"/>
          </p:cNvSpPr>
          <p:nvPr>
            <p:ph type="body" sz="half" idx="1"/>
          </p:nvPr>
        </p:nvSpPr>
        <p:spPr>
          <a:xfrm>
            <a:off x="570626" y="3856756"/>
            <a:ext cx="11872752" cy="4151904"/>
          </a:xfrm>
          <a:prstGeom prst="rect">
            <a:avLst/>
          </a:prstGeom>
        </p:spPr>
        <p:txBody>
          <a:bodyPr>
            <a:normAutofit/>
          </a:bodyPr>
          <a:lstStyle/>
          <a:p>
            <a:pPr marL="0" indent="0" algn="ctr" defTabSz="473075">
              <a:spcBef>
                <a:spcPts val="0"/>
              </a:spcBef>
              <a:buSzTx/>
              <a:buNone/>
              <a:defRPr sz="5600" b="1">
                <a:latin typeface="+mj-lt"/>
                <a:ea typeface="+mj-ea"/>
                <a:cs typeface="+mj-cs"/>
                <a:sym typeface="Helvetica"/>
              </a:defRPr>
            </a:pPr>
            <a:r>
              <a:rPr dirty="0"/>
              <a:t> </a:t>
            </a:r>
            <a:r>
              <a:rPr lang="es-ES" sz="6000" dirty="0"/>
              <a:t>CONOZCA LO FUNDAMENTAL</a:t>
            </a:r>
            <a:r>
              <a:rPr sz="6000" dirty="0"/>
              <a:t>: </a:t>
            </a:r>
            <a:endParaRPr sz="1800" dirty="0"/>
          </a:p>
          <a:p>
            <a:pPr marL="0" indent="0" algn="ctr" defTabSz="473075">
              <a:spcBef>
                <a:spcPts val="0"/>
              </a:spcBef>
              <a:buSzTx/>
              <a:buNone/>
              <a:defRPr sz="4000">
                <a:latin typeface="+mj-lt"/>
                <a:ea typeface="+mj-ea"/>
                <a:cs typeface="+mj-cs"/>
                <a:sym typeface="Helvetica"/>
              </a:defRPr>
            </a:pPr>
            <a:r>
              <a:rPr lang="es-ES" dirty="0"/>
              <a:t>ENTIENDA LO ESENCIAL DEL ROL, PROPÓSITO Y FUNCIÓN DE LA JUNTA</a:t>
            </a:r>
            <a:endParaRPr sz="1800" dirty="0"/>
          </a:p>
          <a:p>
            <a:pPr marL="0" indent="0" algn="ctr" defTabSz="473075">
              <a:spcBef>
                <a:spcPts val="0"/>
              </a:spcBef>
              <a:buSzTx/>
              <a:buNone/>
              <a:defRPr sz="5600" b="1">
                <a:latin typeface="+mj-lt"/>
                <a:ea typeface="+mj-ea"/>
                <a:cs typeface="+mj-cs"/>
                <a:sym typeface="Helvetica"/>
              </a:defRPr>
            </a:pPr>
            <a:r>
              <a:rPr dirty="0"/>
              <a:t>  </a:t>
            </a:r>
            <a:endParaRPr sz="2500" i="1" dirty="0"/>
          </a:p>
          <a:p>
            <a:pPr marL="0" indent="0" algn="ctr" defTabSz="473075">
              <a:spcBef>
                <a:spcPts val="0"/>
              </a:spcBef>
              <a:buSzTx/>
              <a:buNone/>
              <a:defRPr sz="3400">
                <a:latin typeface="+mj-lt"/>
                <a:ea typeface="+mj-ea"/>
                <a:cs typeface="+mj-cs"/>
                <a:sym typeface="Helvetica"/>
              </a:defRPr>
            </a:pPr>
            <a:r>
              <a:rPr lang="es-ES" dirty="0"/>
              <a:t>“¡CABEZAS ADENTRO</a:t>
            </a:r>
            <a:r>
              <a:rPr dirty="0"/>
              <a:t>; </a:t>
            </a:r>
            <a:r>
              <a:rPr lang="es-ES" dirty="0"/>
              <a:t>DEDOS AFUERA</a:t>
            </a:r>
            <a:r>
              <a:rPr dirty="0"/>
              <a:t>!”</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indefinite" fill="hold"/>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indefinite" fill="hold"/>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indefinite" fill="hold"/>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indefinite" fill="hold"/>
                                        <p:tgtEl>
                                          <p:spTgt spid="1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build="p" bldLvl="5" animBg="1" advAuto="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293B856BD64CB1B87359681A7667" ma:contentTypeVersion="12" ma:contentTypeDescription="Create a new document." ma:contentTypeScope="" ma:versionID="e2e4fca6c7706156bc0866a237d2715b">
  <xsd:schema xmlns:xsd="http://www.w3.org/2001/XMLSchema" xmlns:xs="http://www.w3.org/2001/XMLSchema" xmlns:p="http://schemas.microsoft.com/office/2006/metadata/properties" xmlns:ns2="88ac171a-a967-4333-ab36-6fd36cf34859" xmlns:ns3="f988c003-70f0-43cc-9aae-75fb2e975181" targetNamespace="http://schemas.microsoft.com/office/2006/metadata/properties" ma:root="true" ma:fieldsID="6cce27538b149d122bf51225c47e4bdf" ns2:_="" ns3:_="">
    <xsd:import namespace="88ac171a-a967-4333-ab36-6fd36cf34859"/>
    <xsd:import namespace="f988c003-70f0-43cc-9aae-75fb2e9751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c171a-a967-4333-ab36-6fd36cf34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88c003-70f0-43cc-9aae-75fb2e9751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42FECB-4281-45D0-B60F-5D15BD2F8821}"/>
</file>

<file path=customXml/itemProps2.xml><?xml version="1.0" encoding="utf-8"?>
<ds:datastoreItem xmlns:ds="http://schemas.openxmlformats.org/officeDocument/2006/customXml" ds:itemID="{6EDF065A-01B6-483E-9695-D8DDE1F8BFFB}"/>
</file>

<file path=customXml/itemProps3.xml><?xml version="1.0" encoding="utf-8"?>
<ds:datastoreItem xmlns:ds="http://schemas.openxmlformats.org/officeDocument/2006/customXml" ds:itemID="{8991E81B-E817-40CE-BE21-CAC23319EC9A}"/>
</file>

<file path=docProps/app.xml><?xml version="1.0" encoding="utf-8"?>
<Properties xmlns="http://schemas.openxmlformats.org/officeDocument/2006/extended-properties" xmlns:vt="http://schemas.openxmlformats.org/officeDocument/2006/docPropsVTypes">
  <TotalTime>5756</TotalTime>
  <Words>2158</Words>
  <Application>Microsoft Office PowerPoint</Application>
  <PresentationFormat>Custom</PresentationFormat>
  <Paragraphs>288</Paragraphs>
  <Slides>50</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Futura</vt:lpstr>
      <vt:lpstr>Futura Bold</vt:lpstr>
      <vt:lpstr>Helvetica</vt:lpstr>
      <vt:lpstr>Helvetica Light</vt:lpstr>
      <vt:lpstr>Helvetica Neue</vt:lpstr>
      <vt:lpstr>Impact</vt:lpstr>
      <vt:lpstr>Times</vt:lpstr>
      <vt:lpstr>Times New Roman</vt:lpstr>
      <vt:lpstr>Default</vt:lpstr>
      <vt:lpstr>PowerPoint Presentation</vt:lpstr>
      <vt:lpstr>PowerPoint Presentation</vt:lpstr>
      <vt:lpstr>PowerPoint Presentation</vt:lpstr>
      <vt:lpstr>PowerPoint Presentation</vt:lpstr>
      <vt:lpstr>Dos preguntas iniciales…</vt:lpstr>
      <vt:lpstr>PowerPoint Presentation</vt:lpstr>
      <vt:lpstr>PowerPoint Presentation</vt:lpstr>
      <vt:lpstr>PowerPoint Presentation</vt:lpstr>
      <vt:lpstr>PowerPoint Presentation</vt:lpstr>
      <vt:lpstr>Las juntas sanas deben recordar…</vt:lpstr>
      <vt:lpstr>PowerPoint Presentation</vt:lpstr>
      <vt:lpstr>La Junta de la iglesia local…</vt:lpstr>
      <vt:lpstr>PowerPoint Presentation</vt:lpstr>
      <vt:lpstr>Cuatro maneras de pensar sobre la administración</vt:lpstr>
      <vt:lpstr>PowerPoint Presentation</vt:lpstr>
      <vt:lpstr>Encuesta de la Junta de la iglesia</vt:lpstr>
      <vt:lpstr>Responsabilidades de la Junta La Junta tiene administración fiduciaria, estratégica y representativa además de replantear responsabilidades para la organización por lo menos en las áreas de:</vt:lpstr>
      <vt:lpstr> Una DECLARACIÓN DE MISIÓN para las Juntas: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puntos deben ser fortalecidos y conectados…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PC-8</dc:creator>
  <cp:lastModifiedBy>Timothy D Radcliffe</cp:lastModifiedBy>
  <cp:revision>54</cp:revision>
  <dcterms:created xsi:type="dcterms:W3CDTF">2019-03-14T18:57:00Z</dcterms:created>
  <dcterms:modified xsi:type="dcterms:W3CDTF">2022-05-18T12:50:47Z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3082-10.2.0.7635</vt:lpwstr>
  </property>
  <property fmtid="{D5CDD505-2E9C-101B-9397-08002B2CF9AE}" pid="3" name="ContentTypeId">
    <vt:lpwstr>0x01010075E5293B856BD64CB1B87359681A7667</vt:lpwstr>
  </property>
</Properties>
</file>